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239" r:id="rId1"/>
  </p:sldMasterIdLst>
  <p:notesMasterIdLst>
    <p:notesMasterId r:id="rId58"/>
  </p:notesMasterIdLst>
  <p:handoutMasterIdLst>
    <p:handoutMasterId r:id="rId59"/>
  </p:handoutMasterIdLst>
  <p:sldIdLst>
    <p:sldId id="256" r:id="rId2"/>
    <p:sldId id="258" r:id="rId3"/>
    <p:sldId id="288" r:id="rId4"/>
    <p:sldId id="289" r:id="rId5"/>
    <p:sldId id="290" r:id="rId6"/>
    <p:sldId id="306" r:id="rId7"/>
    <p:sldId id="295" r:id="rId8"/>
    <p:sldId id="297" r:id="rId9"/>
    <p:sldId id="298" r:id="rId10"/>
    <p:sldId id="309" r:id="rId11"/>
    <p:sldId id="310" r:id="rId12"/>
    <p:sldId id="307" r:id="rId13"/>
    <p:sldId id="293" r:id="rId14"/>
    <p:sldId id="294" r:id="rId15"/>
    <p:sldId id="299" r:id="rId16"/>
    <p:sldId id="300" r:id="rId17"/>
    <p:sldId id="303" r:id="rId18"/>
    <p:sldId id="311" r:id="rId19"/>
    <p:sldId id="304" r:id="rId20"/>
    <p:sldId id="305" r:id="rId21"/>
    <p:sldId id="261" r:id="rId22"/>
    <p:sldId id="318" r:id="rId23"/>
    <p:sldId id="257" r:id="rId24"/>
    <p:sldId id="262" r:id="rId25"/>
    <p:sldId id="263" r:id="rId26"/>
    <p:sldId id="264" r:id="rId27"/>
    <p:sldId id="265" r:id="rId28"/>
    <p:sldId id="268" r:id="rId29"/>
    <p:sldId id="269" r:id="rId30"/>
    <p:sldId id="270" r:id="rId31"/>
    <p:sldId id="271" r:id="rId32"/>
    <p:sldId id="272" r:id="rId33"/>
    <p:sldId id="273" r:id="rId34"/>
    <p:sldId id="274" r:id="rId35"/>
    <p:sldId id="277" r:id="rId36"/>
    <p:sldId id="278" r:id="rId37"/>
    <p:sldId id="279" r:id="rId38"/>
    <p:sldId id="280" r:id="rId39"/>
    <p:sldId id="281" r:id="rId40"/>
    <p:sldId id="275" r:id="rId41"/>
    <p:sldId id="282" r:id="rId42"/>
    <p:sldId id="283" r:id="rId43"/>
    <p:sldId id="284" r:id="rId44"/>
    <p:sldId id="301" r:id="rId45"/>
    <p:sldId id="312" r:id="rId46"/>
    <p:sldId id="313" r:id="rId47"/>
    <p:sldId id="314" r:id="rId48"/>
    <p:sldId id="302" r:id="rId49"/>
    <p:sldId id="315" r:id="rId50"/>
    <p:sldId id="316" r:id="rId51"/>
    <p:sldId id="317" r:id="rId52"/>
    <p:sldId id="308" r:id="rId53"/>
    <p:sldId id="287" r:id="rId54"/>
    <p:sldId id="292" r:id="rId55"/>
    <p:sldId id="285" r:id="rId56"/>
    <p:sldId id="286"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ver" id="{AEA8844A-F402-1348-8D61-09167D168FC8}">
          <p14:sldIdLst>
            <p14:sldId id="256"/>
          </p14:sldIdLst>
        </p14:section>
        <p14:section name="intro" id="{B213FC33-8D03-BE4C-AFCC-550BE3350EEB}">
          <p14:sldIdLst>
            <p14:sldId id="258"/>
            <p14:sldId id="288"/>
            <p14:sldId id="289"/>
            <p14:sldId id="290"/>
          </p14:sldIdLst>
        </p14:section>
        <p14:section name="intro to web app pentesting" id="{4367AF95-8815-FD4B-BF46-D0F5C456F90E}">
          <p14:sldIdLst>
            <p14:sldId id="306"/>
            <p14:sldId id="295"/>
            <p14:sldId id="297"/>
            <p14:sldId id="298"/>
            <p14:sldId id="309"/>
            <p14:sldId id="310"/>
          </p14:sldIdLst>
        </p14:section>
        <p14:section name="software setup" id="{0BF99103-9A7B-9241-9A91-B4EDD6B0AF10}">
          <p14:sldIdLst>
            <p14:sldId id="307"/>
            <p14:sldId id="293"/>
            <p14:sldId id="294"/>
            <p14:sldId id="299"/>
          </p14:sldIdLst>
        </p14:section>
        <p14:section name="mappping" id="{4389F8E1-A218-ED42-9A3E-5DE46FF789DC}">
          <p14:sldIdLst>
            <p14:sldId id="300"/>
            <p14:sldId id="303"/>
            <p14:sldId id="311"/>
            <p14:sldId id="304"/>
            <p14:sldId id="305"/>
          </p14:sldIdLst>
        </p14:section>
        <p14:section name="Bypassing Client-side controls" id="{C53BA6AA-5964-3844-81E6-DC2CC4EB6F19}">
          <p14:sldIdLst>
            <p14:sldId id="261"/>
            <p14:sldId id="318"/>
            <p14:sldId id="257"/>
            <p14:sldId id="262"/>
            <p14:sldId id="263"/>
            <p14:sldId id="264"/>
            <p14:sldId id="265"/>
            <p14:sldId id="268"/>
            <p14:sldId id="269"/>
            <p14:sldId id="270"/>
            <p14:sldId id="271"/>
            <p14:sldId id="272"/>
            <p14:sldId id="273"/>
            <p14:sldId id="274"/>
          </p14:sldIdLst>
        </p14:section>
        <p14:section name="Attacking Authentication" id="{1DA092F4-9F2E-CA4A-A853-744C3979F3DC}">
          <p14:sldIdLst>
            <p14:sldId id="277"/>
            <p14:sldId id="278"/>
            <p14:sldId id="279"/>
            <p14:sldId id="280"/>
            <p14:sldId id="281"/>
            <p14:sldId id="275"/>
            <p14:sldId id="282"/>
            <p14:sldId id="283"/>
            <p14:sldId id="284"/>
          </p14:sldIdLst>
        </p14:section>
        <p14:section name="Attacking Session Management" id="{912A5557-9407-DB4F-A414-A009172627FB}">
          <p14:sldIdLst>
            <p14:sldId id="301"/>
            <p14:sldId id="312"/>
            <p14:sldId id="313"/>
            <p14:sldId id="314"/>
          </p14:sldIdLst>
        </p14:section>
        <p14:section name="Attacking Data Stores" id="{B38F1761-1DB1-2646-8523-F8C46280D753}">
          <p14:sldIdLst>
            <p14:sldId id="302"/>
            <p14:sldId id="315"/>
            <p14:sldId id="316"/>
            <p14:sldId id="317"/>
          </p14:sldIdLst>
        </p14:section>
        <p14:section name="conclusion" id="{5132D125-39F9-4241-AD90-174422C21273}">
          <p14:sldIdLst>
            <p14:sldId id="308"/>
            <p14:sldId id="287"/>
            <p14:sldId id="292"/>
            <p14:sldId id="285"/>
            <p14:sldId id="28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432"/>
    <p:restoredTop sz="74691"/>
  </p:normalViewPr>
  <p:slideViewPr>
    <p:cSldViewPr snapToGrid="0" snapToObjects="1">
      <p:cViewPr varScale="1">
        <p:scale>
          <a:sx n="82" d="100"/>
          <a:sy n="82" d="100"/>
        </p:scale>
        <p:origin x="960"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F7D7A53-7139-DB4C-8425-04809D290F9B}" type="doc">
      <dgm:prSet loTypeId="urn:microsoft.com/office/officeart/2005/8/layout/process1" loCatId="" qsTypeId="urn:microsoft.com/office/officeart/2005/8/quickstyle/simple1" qsCatId="simple" csTypeId="urn:microsoft.com/office/officeart/2005/8/colors/accent1_2" csCatId="accent1" phldr="1"/>
      <dgm:spPr/>
    </dgm:pt>
    <dgm:pt modelId="{AD6E402F-774B-C242-B1AB-878BD75F0DBD}">
      <dgm:prSet phldrT="[Text]"/>
      <dgm:spPr/>
      <dgm:t>
        <a:bodyPr/>
        <a:lstStyle/>
        <a:p>
          <a:r>
            <a:rPr lang="en-US" dirty="0">
              <a:ea typeface="MS PGothic" charset="0"/>
            </a:rPr>
            <a:t>Reconnaissance</a:t>
          </a:r>
          <a:endParaRPr lang="en-US" dirty="0"/>
        </a:p>
      </dgm:t>
    </dgm:pt>
    <dgm:pt modelId="{07BDF542-D248-8E4E-B8DD-DF42F0D2DAD8}" type="parTrans" cxnId="{37E5029D-3874-C446-BDF5-F513B6F18021}">
      <dgm:prSet/>
      <dgm:spPr/>
      <dgm:t>
        <a:bodyPr/>
        <a:lstStyle/>
        <a:p>
          <a:endParaRPr lang="en-US"/>
        </a:p>
      </dgm:t>
    </dgm:pt>
    <dgm:pt modelId="{C48643FA-232C-9A47-8548-2C1FEDC81290}" type="sibTrans" cxnId="{37E5029D-3874-C446-BDF5-F513B6F18021}">
      <dgm:prSet/>
      <dgm:spPr/>
      <dgm:t>
        <a:bodyPr/>
        <a:lstStyle/>
        <a:p>
          <a:endParaRPr lang="en-US"/>
        </a:p>
      </dgm:t>
    </dgm:pt>
    <dgm:pt modelId="{53DC4C43-EFAD-284C-A559-6928A51AA508}">
      <dgm:prSet phldrT="[Text]"/>
      <dgm:spPr/>
      <dgm:t>
        <a:bodyPr/>
        <a:lstStyle/>
        <a:p>
          <a:r>
            <a:rPr lang="en-US" dirty="0">
              <a:ea typeface="MS PGothic" charset="0"/>
            </a:rPr>
            <a:t>Mapping + Analyzing</a:t>
          </a:r>
          <a:endParaRPr lang="en-US" dirty="0"/>
        </a:p>
      </dgm:t>
    </dgm:pt>
    <dgm:pt modelId="{455C0D99-EAD5-0F4E-865F-30C37AEC8101}" type="parTrans" cxnId="{DE5A999C-92E2-2646-82B0-C30B5AB9D565}">
      <dgm:prSet/>
      <dgm:spPr/>
      <dgm:t>
        <a:bodyPr/>
        <a:lstStyle/>
        <a:p>
          <a:endParaRPr lang="en-US"/>
        </a:p>
      </dgm:t>
    </dgm:pt>
    <dgm:pt modelId="{61672EF3-E8B4-8643-AB97-5E9BC9CF295C}" type="sibTrans" cxnId="{DE5A999C-92E2-2646-82B0-C30B5AB9D565}">
      <dgm:prSet/>
      <dgm:spPr/>
      <dgm:t>
        <a:bodyPr/>
        <a:lstStyle/>
        <a:p>
          <a:endParaRPr lang="en-US"/>
        </a:p>
      </dgm:t>
    </dgm:pt>
    <dgm:pt modelId="{664718FC-9173-AF45-B205-504C62CBB7E1}">
      <dgm:prSet phldrT="[Text]"/>
      <dgm:spPr/>
      <dgm:t>
        <a:bodyPr/>
        <a:lstStyle/>
        <a:p>
          <a:r>
            <a:rPr lang="en-US" dirty="0">
              <a:ea typeface="MS PGothic" charset="0"/>
            </a:rPr>
            <a:t>Exploitation</a:t>
          </a:r>
          <a:endParaRPr lang="en-US" dirty="0"/>
        </a:p>
      </dgm:t>
    </dgm:pt>
    <dgm:pt modelId="{D51EF6C0-553E-F748-9F64-19C60D301CC6}" type="parTrans" cxnId="{3E044A47-AD66-3D4A-90F4-F315F8DEA6CB}">
      <dgm:prSet/>
      <dgm:spPr/>
      <dgm:t>
        <a:bodyPr/>
        <a:lstStyle/>
        <a:p>
          <a:endParaRPr lang="en-US"/>
        </a:p>
      </dgm:t>
    </dgm:pt>
    <dgm:pt modelId="{02D2D139-D6D3-1A45-A425-2F73A4DA0AAA}" type="sibTrans" cxnId="{3E044A47-AD66-3D4A-90F4-F315F8DEA6CB}">
      <dgm:prSet/>
      <dgm:spPr/>
      <dgm:t>
        <a:bodyPr/>
        <a:lstStyle/>
        <a:p>
          <a:endParaRPr lang="en-US"/>
        </a:p>
      </dgm:t>
    </dgm:pt>
    <dgm:pt modelId="{51E9DCDE-2882-2441-BDEF-69561837CF7B}">
      <dgm:prSet/>
      <dgm:spPr/>
      <dgm:t>
        <a:bodyPr/>
        <a:lstStyle/>
        <a:p>
          <a:r>
            <a:rPr lang="en-US" dirty="0">
              <a:ea typeface="MS PGothic" charset="0"/>
            </a:rPr>
            <a:t>Discovery</a:t>
          </a:r>
          <a:endParaRPr lang="en-US" dirty="0"/>
        </a:p>
      </dgm:t>
    </dgm:pt>
    <dgm:pt modelId="{6ADE2ACD-D489-7544-B65C-CF15B470C63B}" type="parTrans" cxnId="{99AE5756-206F-7C40-A2EB-526D04A711D8}">
      <dgm:prSet/>
      <dgm:spPr/>
      <dgm:t>
        <a:bodyPr/>
        <a:lstStyle/>
        <a:p>
          <a:endParaRPr lang="en-US"/>
        </a:p>
      </dgm:t>
    </dgm:pt>
    <dgm:pt modelId="{77A4A949-E1B7-EE4C-9A52-0F1C54CD29E7}" type="sibTrans" cxnId="{99AE5756-206F-7C40-A2EB-526D04A711D8}">
      <dgm:prSet/>
      <dgm:spPr/>
      <dgm:t>
        <a:bodyPr/>
        <a:lstStyle/>
        <a:p>
          <a:endParaRPr lang="en-US"/>
        </a:p>
      </dgm:t>
    </dgm:pt>
    <dgm:pt modelId="{0EAD3928-CFFD-6D41-BD23-2E581BBD558E}" type="pres">
      <dgm:prSet presAssocID="{3F7D7A53-7139-DB4C-8425-04809D290F9B}" presName="Name0" presStyleCnt="0">
        <dgm:presLayoutVars>
          <dgm:dir/>
          <dgm:resizeHandles val="exact"/>
        </dgm:presLayoutVars>
      </dgm:prSet>
      <dgm:spPr/>
    </dgm:pt>
    <dgm:pt modelId="{46B8FBC6-7F1B-FA4C-A25E-1968FFD3146F}" type="pres">
      <dgm:prSet presAssocID="{AD6E402F-774B-C242-B1AB-878BD75F0DBD}" presName="node" presStyleLbl="node1" presStyleIdx="0" presStyleCnt="4">
        <dgm:presLayoutVars>
          <dgm:bulletEnabled val="1"/>
        </dgm:presLayoutVars>
      </dgm:prSet>
      <dgm:spPr/>
    </dgm:pt>
    <dgm:pt modelId="{7F621B2C-7A36-9746-9580-4A625132645E}" type="pres">
      <dgm:prSet presAssocID="{C48643FA-232C-9A47-8548-2C1FEDC81290}" presName="sibTrans" presStyleLbl="sibTrans2D1" presStyleIdx="0" presStyleCnt="3"/>
      <dgm:spPr/>
    </dgm:pt>
    <dgm:pt modelId="{745FE9B0-DE0A-3E47-A1DB-DF3A2C0B38E3}" type="pres">
      <dgm:prSet presAssocID="{C48643FA-232C-9A47-8548-2C1FEDC81290}" presName="connectorText" presStyleLbl="sibTrans2D1" presStyleIdx="0" presStyleCnt="3"/>
      <dgm:spPr/>
    </dgm:pt>
    <dgm:pt modelId="{C3A656B5-4DB3-D844-8100-74B857BC327F}" type="pres">
      <dgm:prSet presAssocID="{53DC4C43-EFAD-284C-A559-6928A51AA508}" presName="node" presStyleLbl="node1" presStyleIdx="1" presStyleCnt="4">
        <dgm:presLayoutVars>
          <dgm:bulletEnabled val="1"/>
        </dgm:presLayoutVars>
      </dgm:prSet>
      <dgm:spPr/>
    </dgm:pt>
    <dgm:pt modelId="{CD7287E0-EF68-EA47-80E0-B90CD5F9B325}" type="pres">
      <dgm:prSet presAssocID="{61672EF3-E8B4-8643-AB97-5E9BC9CF295C}" presName="sibTrans" presStyleLbl="sibTrans2D1" presStyleIdx="1" presStyleCnt="3"/>
      <dgm:spPr/>
    </dgm:pt>
    <dgm:pt modelId="{61F6279D-0201-2C4D-96F1-AC36275C6B35}" type="pres">
      <dgm:prSet presAssocID="{61672EF3-E8B4-8643-AB97-5E9BC9CF295C}" presName="connectorText" presStyleLbl="sibTrans2D1" presStyleIdx="1" presStyleCnt="3"/>
      <dgm:spPr/>
    </dgm:pt>
    <dgm:pt modelId="{7C7C84D5-FD26-3849-B152-C7F12CA45DB2}" type="pres">
      <dgm:prSet presAssocID="{51E9DCDE-2882-2441-BDEF-69561837CF7B}" presName="node" presStyleLbl="node1" presStyleIdx="2" presStyleCnt="4">
        <dgm:presLayoutVars>
          <dgm:bulletEnabled val="1"/>
        </dgm:presLayoutVars>
      </dgm:prSet>
      <dgm:spPr/>
    </dgm:pt>
    <dgm:pt modelId="{434AC606-F3C6-484E-BB1B-6F29E965BB21}" type="pres">
      <dgm:prSet presAssocID="{77A4A949-E1B7-EE4C-9A52-0F1C54CD29E7}" presName="sibTrans" presStyleLbl="sibTrans2D1" presStyleIdx="2" presStyleCnt="3"/>
      <dgm:spPr/>
    </dgm:pt>
    <dgm:pt modelId="{59A590FB-995E-F246-9859-5DC5FC563644}" type="pres">
      <dgm:prSet presAssocID="{77A4A949-E1B7-EE4C-9A52-0F1C54CD29E7}" presName="connectorText" presStyleLbl="sibTrans2D1" presStyleIdx="2" presStyleCnt="3"/>
      <dgm:spPr/>
    </dgm:pt>
    <dgm:pt modelId="{097905F8-1C96-7542-B56D-665772FDF5B4}" type="pres">
      <dgm:prSet presAssocID="{664718FC-9173-AF45-B205-504C62CBB7E1}" presName="node" presStyleLbl="node1" presStyleIdx="3" presStyleCnt="4">
        <dgm:presLayoutVars>
          <dgm:bulletEnabled val="1"/>
        </dgm:presLayoutVars>
      </dgm:prSet>
      <dgm:spPr/>
    </dgm:pt>
  </dgm:ptLst>
  <dgm:cxnLst>
    <dgm:cxn modelId="{ACA37D06-DE6B-9948-8696-708A57C3074C}" type="presOf" srcId="{AD6E402F-774B-C242-B1AB-878BD75F0DBD}" destId="{46B8FBC6-7F1B-FA4C-A25E-1968FFD3146F}" srcOrd="0" destOrd="0" presId="urn:microsoft.com/office/officeart/2005/8/layout/process1"/>
    <dgm:cxn modelId="{BE6B281A-ACC9-0740-A03D-BD343C032C67}" type="presOf" srcId="{77A4A949-E1B7-EE4C-9A52-0F1C54CD29E7}" destId="{434AC606-F3C6-484E-BB1B-6F29E965BB21}" srcOrd="0" destOrd="0" presId="urn:microsoft.com/office/officeart/2005/8/layout/process1"/>
    <dgm:cxn modelId="{6012353A-7EE1-C945-BE4D-CF83E4B994E3}" type="presOf" srcId="{61672EF3-E8B4-8643-AB97-5E9BC9CF295C}" destId="{CD7287E0-EF68-EA47-80E0-B90CD5F9B325}" srcOrd="0" destOrd="0" presId="urn:microsoft.com/office/officeart/2005/8/layout/process1"/>
    <dgm:cxn modelId="{9207B046-A987-A047-A49E-79DE03FE9668}" type="presOf" srcId="{61672EF3-E8B4-8643-AB97-5E9BC9CF295C}" destId="{61F6279D-0201-2C4D-96F1-AC36275C6B35}" srcOrd="1" destOrd="0" presId="urn:microsoft.com/office/officeart/2005/8/layout/process1"/>
    <dgm:cxn modelId="{3E044A47-AD66-3D4A-90F4-F315F8DEA6CB}" srcId="{3F7D7A53-7139-DB4C-8425-04809D290F9B}" destId="{664718FC-9173-AF45-B205-504C62CBB7E1}" srcOrd="3" destOrd="0" parTransId="{D51EF6C0-553E-F748-9F64-19C60D301CC6}" sibTransId="{02D2D139-D6D3-1A45-A425-2F73A4DA0AAA}"/>
    <dgm:cxn modelId="{99AE5756-206F-7C40-A2EB-526D04A711D8}" srcId="{3F7D7A53-7139-DB4C-8425-04809D290F9B}" destId="{51E9DCDE-2882-2441-BDEF-69561837CF7B}" srcOrd="2" destOrd="0" parTransId="{6ADE2ACD-D489-7544-B65C-CF15B470C63B}" sibTransId="{77A4A949-E1B7-EE4C-9A52-0F1C54CD29E7}"/>
    <dgm:cxn modelId="{75F2F962-B634-484C-BC91-5531F9B9D3C9}" type="presOf" srcId="{51E9DCDE-2882-2441-BDEF-69561837CF7B}" destId="{7C7C84D5-FD26-3849-B152-C7F12CA45DB2}" srcOrd="0" destOrd="0" presId="urn:microsoft.com/office/officeart/2005/8/layout/process1"/>
    <dgm:cxn modelId="{87910E68-9527-EF48-942B-225967114784}" type="presOf" srcId="{3F7D7A53-7139-DB4C-8425-04809D290F9B}" destId="{0EAD3928-CFFD-6D41-BD23-2E581BBD558E}" srcOrd="0" destOrd="0" presId="urn:microsoft.com/office/officeart/2005/8/layout/process1"/>
    <dgm:cxn modelId="{2550FD6B-F804-844D-8666-83C1DBDDFCEF}" type="presOf" srcId="{53DC4C43-EFAD-284C-A559-6928A51AA508}" destId="{C3A656B5-4DB3-D844-8100-74B857BC327F}" srcOrd="0" destOrd="0" presId="urn:microsoft.com/office/officeart/2005/8/layout/process1"/>
    <dgm:cxn modelId="{DE5A999C-92E2-2646-82B0-C30B5AB9D565}" srcId="{3F7D7A53-7139-DB4C-8425-04809D290F9B}" destId="{53DC4C43-EFAD-284C-A559-6928A51AA508}" srcOrd="1" destOrd="0" parTransId="{455C0D99-EAD5-0F4E-865F-30C37AEC8101}" sibTransId="{61672EF3-E8B4-8643-AB97-5E9BC9CF295C}"/>
    <dgm:cxn modelId="{37E5029D-3874-C446-BDF5-F513B6F18021}" srcId="{3F7D7A53-7139-DB4C-8425-04809D290F9B}" destId="{AD6E402F-774B-C242-B1AB-878BD75F0DBD}" srcOrd="0" destOrd="0" parTransId="{07BDF542-D248-8E4E-B8DD-DF42F0D2DAD8}" sibTransId="{C48643FA-232C-9A47-8548-2C1FEDC81290}"/>
    <dgm:cxn modelId="{1103A0A6-FD82-DD4C-90E1-14D797CE9945}" type="presOf" srcId="{C48643FA-232C-9A47-8548-2C1FEDC81290}" destId="{745FE9B0-DE0A-3E47-A1DB-DF3A2C0B38E3}" srcOrd="1" destOrd="0" presId="urn:microsoft.com/office/officeart/2005/8/layout/process1"/>
    <dgm:cxn modelId="{22A6ACD0-AEF2-F540-A010-2B1BE0673AD2}" type="presOf" srcId="{664718FC-9173-AF45-B205-504C62CBB7E1}" destId="{097905F8-1C96-7542-B56D-665772FDF5B4}" srcOrd="0" destOrd="0" presId="urn:microsoft.com/office/officeart/2005/8/layout/process1"/>
    <dgm:cxn modelId="{ABF3EADC-22B2-3B4B-89FC-C4472D9EBD5E}" type="presOf" srcId="{77A4A949-E1B7-EE4C-9A52-0F1C54CD29E7}" destId="{59A590FB-995E-F246-9859-5DC5FC563644}" srcOrd="1" destOrd="0" presId="urn:microsoft.com/office/officeart/2005/8/layout/process1"/>
    <dgm:cxn modelId="{29ED4CDF-36BC-7747-9882-89802AC82491}" type="presOf" srcId="{C48643FA-232C-9A47-8548-2C1FEDC81290}" destId="{7F621B2C-7A36-9746-9580-4A625132645E}" srcOrd="0" destOrd="0" presId="urn:microsoft.com/office/officeart/2005/8/layout/process1"/>
    <dgm:cxn modelId="{C9FB8B0F-A564-4B46-9746-219F25F768A2}" type="presParOf" srcId="{0EAD3928-CFFD-6D41-BD23-2E581BBD558E}" destId="{46B8FBC6-7F1B-FA4C-A25E-1968FFD3146F}" srcOrd="0" destOrd="0" presId="urn:microsoft.com/office/officeart/2005/8/layout/process1"/>
    <dgm:cxn modelId="{915F0C36-C1AE-5C4B-AB17-6E0400671646}" type="presParOf" srcId="{0EAD3928-CFFD-6D41-BD23-2E581BBD558E}" destId="{7F621B2C-7A36-9746-9580-4A625132645E}" srcOrd="1" destOrd="0" presId="urn:microsoft.com/office/officeart/2005/8/layout/process1"/>
    <dgm:cxn modelId="{B75E66E3-B177-0143-9E3E-4DF60A522556}" type="presParOf" srcId="{7F621B2C-7A36-9746-9580-4A625132645E}" destId="{745FE9B0-DE0A-3E47-A1DB-DF3A2C0B38E3}" srcOrd="0" destOrd="0" presId="urn:microsoft.com/office/officeart/2005/8/layout/process1"/>
    <dgm:cxn modelId="{E4644E09-F68C-C847-B1EE-D5FD6197AE54}" type="presParOf" srcId="{0EAD3928-CFFD-6D41-BD23-2E581BBD558E}" destId="{C3A656B5-4DB3-D844-8100-74B857BC327F}" srcOrd="2" destOrd="0" presId="urn:microsoft.com/office/officeart/2005/8/layout/process1"/>
    <dgm:cxn modelId="{EDFCF28C-898B-E345-ADB5-DC894277F58F}" type="presParOf" srcId="{0EAD3928-CFFD-6D41-BD23-2E581BBD558E}" destId="{CD7287E0-EF68-EA47-80E0-B90CD5F9B325}" srcOrd="3" destOrd="0" presId="urn:microsoft.com/office/officeart/2005/8/layout/process1"/>
    <dgm:cxn modelId="{5D94D6F7-2B14-D541-A0AF-23F029DB5290}" type="presParOf" srcId="{CD7287E0-EF68-EA47-80E0-B90CD5F9B325}" destId="{61F6279D-0201-2C4D-96F1-AC36275C6B35}" srcOrd="0" destOrd="0" presId="urn:microsoft.com/office/officeart/2005/8/layout/process1"/>
    <dgm:cxn modelId="{65590F9F-3B40-A241-959A-3581FE05AE16}" type="presParOf" srcId="{0EAD3928-CFFD-6D41-BD23-2E581BBD558E}" destId="{7C7C84D5-FD26-3849-B152-C7F12CA45DB2}" srcOrd="4" destOrd="0" presId="urn:microsoft.com/office/officeart/2005/8/layout/process1"/>
    <dgm:cxn modelId="{E9C830E0-133E-F448-992F-983D5511150B}" type="presParOf" srcId="{0EAD3928-CFFD-6D41-BD23-2E581BBD558E}" destId="{434AC606-F3C6-484E-BB1B-6F29E965BB21}" srcOrd="5" destOrd="0" presId="urn:microsoft.com/office/officeart/2005/8/layout/process1"/>
    <dgm:cxn modelId="{D6A30331-3B30-FB48-9172-985EDC55DFF5}" type="presParOf" srcId="{434AC606-F3C6-484E-BB1B-6F29E965BB21}" destId="{59A590FB-995E-F246-9859-5DC5FC563644}" srcOrd="0" destOrd="0" presId="urn:microsoft.com/office/officeart/2005/8/layout/process1"/>
    <dgm:cxn modelId="{74212D04-908E-1F45-9117-07561E7FAE3B}" type="presParOf" srcId="{0EAD3928-CFFD-6D41-BD23-2E581BBD558E}" destId="{097905F8-1C96-7542-B56D-665772FDF5B4}" srcOrd="6"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B8FBC6-7F1B-FA4C-A25E-1968FFD3146F}">
      <dsp:nvSpPr>
        <dsp:cNvPr id="0" name=""/>
        <dsp:cNvSpPr/>
      </dsp:nvSpPr>
      <dsp:spPr>
        <a:xfrm>
          <a:off x="4959" y="2632509"/>
          <a:ext cx="2168583" cy="1301150"/>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ea typeface="MS PGothic" charset="0"/>
            </a:rPr>
            <a:t>Reconnaissance</a:t>
          </a:r>
          <a:endParaRPr lang="en-US" sz="2300" kern="1200" dirty="0"/>
        </a:p>
      </dsp:txBody>
      <dsp:txXfrm>
        <a:off x="43068" y="2670618"/>
        <a:ext cx="2092365" cy="1224932"/>
      </dsp:txXfrm>
    </dsp:sp>
    <dsp:sp modelId="{7F621B2C-7A36-9746-9580-4A625132645E}">
      <dsp:nvSpPr>
        <dsp:cNvPr id="0" name=""/>
        <dsp:cNvSpPr/>
      </dsp:nvSpPr>
      <dsp:spPr>
        <a:xfrm>
          <a:off x="2390401" y="3014180"/>
          <a:ext cx="459739" cy="5378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a:off x="2390401" y="3121742"/>
        <a:ext cx="321817" cy="322684"/>
      </dsp:txXfrm>
    </dsp:sp>
    <dsp:sp modelId="{C3A656B5-4DB3-D844-8100-74B857BC327F}">
      <dsp:nvSpPr>
        <dsp:cNvPr id="0" name=""/>
        <dsp:cNvSpPr/>
      </dsp:nvSpPr>
      <dsp:spPr>
        <a:xfrm>
          <a:off x="3040976" y="2632509"/>
          <a:ext cx="2168583" cy="1301150"/>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ea typeface="MS PGothic" charset="0"/>
            </a:rPr>
            <a:t>Mapping + Analyzing</a:t>
          </a:r>
          <a:endParaRPr lang="en-US" sz="2300" kern="1200" dirty="0"/>
        </a:p>
      </dsp:txBody>
      <dsp:txXfrm>
        <a:off x="3079085" y="2670618"/>
        <a:ext cx="2092365" cy="1224932"/>
      </dsp:txXfrm>
    </dsp:sp>
    <dsp:sp modelId="{CD7287E0-EF68-EA47-80E0-B90CD5F9B325}">
      <dsp:nvSpPr>
        <dsp:cNvPr id="0" name=""/>
        <dsp:cNvSpPr/>
      </dsp:nvSpPr>
      <dsp:spPr>
        <a:xfrm>
          <a:off x="5426418" y="3014180"/>
          <a:ext cx="459739" cy="5378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a:off x="5426418" y="3121742"/>
        <a:ext cx="321817" cy="322684"/>
      </dsp:txXfrm>
    </dsp:sp>
    <dsp:sp modelId="{7C7C84D5-FD26-3849-B152-C7F12CA45DB2}">
      <dsp:nvSpPr>
        <dsp:cNvPr id="0" name=""/>
        <dsp:cNvSpPr/>
      </dsp:nvSpPr>
      <dsp:spPr>
        <a:xfrm>
          <a:off x="6076993" y="2632509"/>
          <a:ext cx="2168583" cy="1301150"/>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ea typeface="MS PGothic" charset="0"/>
            </a:rPr>
            <a:t>Discovery</a:t>
          </a:r>
          <a:endParaRPr lang="en-US" sz="2300" kern="1200" dirty="0"/>
        </a:p>
      </dsp:txBody>
      <dsp:txXfrm>
        <a:off x="6115102" y="2670618"/>
        <a:ext cx="2092365" cy="1224932"/>
      </dsp:txXfrm>
    </dsp:sp>
    <dsp:sp modelId="{434AC606-F3C6-484E-BB1B-6F29E965BB21}">
      <dsp:nvSpPr>
        <dsp:cNvPr id="0" name=""/>
        <dsp:cNvSpPr/>
      </dsp:nvSpPr>
      <dsp:spPr>
        <a:xfrm>
          <a:off x="8462435" y="3014180"/>
          <a:ext cx="459739" cy="5378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a:off x="8462435" y="3121742"/>
        <a:ext cx="321817" cy="322684"/>
      </dsp:txXfrm>
    </dsp:sp>
    <dsp:sp modelId="{097905F8-1C96-7542-B56D-665772FDF5B4}">
      <dsp:nvSpPr>
        <dsp:cNvPr id="0" name=""/>
        <dsp:cNvSpPr/>
      </dsp:nvSpPr>
      <dsp:spPr>
        <a:xfrm>
          <a:off x="9113010" y="2632509"/>
          <a:ext cx="2168583" cy="1301150"/>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ea typeface="MS PGothic" charset="0"/>
            </a:rPr>
            <a:t>Exploitation</a:t>
          </a:r>
          <a:endParaRPr lang="en-US" sz="2300" kern="1200" dirty="0"/>
        </a:p>
      </dsp:txBody>
      <dsp:txXfrm>
        <a:off x="9151119" y="2670618"/>
        <a:ext cx="2092365" cy="1224932"/>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692C658-0149-B943-A29C-338A714CD27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D3B58A4E-46C8-E84F-918D-F461324D5A7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29816D8-1E70-2143-B8DB-1EAB4F9A8BCE}" type="datetimeFigureOut">
              <a:rPr lang="en-US" smtClean="0"/>
              <a:t>8/22/18</a:t>
            </a:fld>
            <a:endParaRPr lang="en-US"/>
          </a:p>
        </p:txBody>
      </p:sp>
      <p:sp>
        <p:nvSpPr>
          <p:cNvPr id="4" name="Footer Placeholder 3">
            <a:extLst>
              <a:ext uri="{FF2B5EF4-FFF2-40B4-BE49-F238E27FC236}">
                <a16:creationId xmlns:a16="http://schemas.microsoft.com/office/drawing/2014/main" id="{9293FC28-4414-3A4B-999A-6E1BE431EC2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AE8F867-99BE-474F-A6B6-A65AB0EDE61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3957A1C-CAAA-AC4D-8920-D0ABAB0E2008}" type="slidenum">
              <a:rPr lang="en-US" smtClean="0"/>
              <a:t>‹#›</a:t>
            </a:fld>
            <a:endParaRPr lang="en-US"/>
          </a:p>
        </p:txBody>
      </p:sp>
    </p:spTree>
    <p:extLst>
      <p:ext uri="{BB962C8B-B14F-4D97-AF65-F5344CB8AC3E}">
        <p14:creationId xmlns:p14="http://schemas.microsoft.com/office/powerpoint/2010/main" val="397256351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14668A-8884-9241-BBE4-9BCB25EE65F9}" type="datetimeFigureOut">
              <a:rPr lang="en-US" smtClean="0"/>
              <a:t>8/22/18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2C0E37-C00D-714E-B07B-718741D6EBFB}" type="slidenum">
              <a:rPr lang="en-US" smtClean="0"/>
              <a:t>‹#›</a:t>
            </a:fld>
            <a:endParaRPr lang="en-US"/>
          </a:p>
        </p:txBody>
      </p:sp>
    </p:spTree>
    <p:extLst>
      <p:ext uri="{BB962C8B-B14F-4D97-AF65-F5344CB8AC3E}">
        <p14:creationId xmlns:p14="http://schemas.microsoft.com/office/powerpoint/2010/main" val="270852398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2C0E37-C00D-714E-B07B-718741D6EBFB}" type="slidenum">
              <a:rPr lang="en-US" smtClean="0"/>
              <a:t>1</a:t>
            </a:fld>
            <a:endParaRPr lang="en-US"/>
          </a:p>
        </p:txBody>
      </p:sp>
    </p:spTree>
    <p:extLst>
      <p:ext uri="{BB962C8B-B14F-4D97-AF65-F5344CB8AC3E}">
        <p14:creationId xmlns:p14="http://schemas.microsoft.com/office/powerpoint/2010/main" val="40645045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B42C0E37-C00D-714E-B07B-718741D6EBFB}" type="slidenum">
              <a:rPr lang="en-US" smtClean="0"/>
              <a:t>10</a:t>
            </a:fld>
            <a:endParaRPr lang="en-US"/>
          </a:p>
        </p:txBody>
      </p:sp>
    </p:spTree>
    <p:extLst>
      <p:ext uri="{BB962C8B-B14F-4D97-AF65-F5344CB8AC3E}">
        <p14:creationId xmlns:p14="http://schemas.microsoft.com/office/powerpoint/2010/main" val="18914760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625" lvl="2" indent="0">
              <a:buFontTx/>
              <a:buNone/>
            </a:pPr>
            <a:endParaRPr lang="en-US" dirty="0">
              <a:ea typeface="MS PGothic" charset="0"/>
            </a:endParaRPr>
          </a:p>
        </p:txBody>
      </p:sp>
      <p:sp>
        <p:nvSpPr>
          <p:cNvPr id="4" name="Slide Number Placeholder 3"/>
          <p:cNvSpPr>
            <a:spLocks noGrp="1"/>
          </p:cNvSpPr>
          <p:nvPr>
            <p:ph type="sldNum" sz="quarter" idx="10"/>
          </p:nvPr>
        </p:nvSpPr>
        <p:spPr/>
        <p:txBody>
          <a:bodyPr/>
          <a:lstStyle/>
          <a:p>
            <a:fld id="{B42C0E37-C00D-714E-B07B-718741D6EBFB}" type="slidenum">
              <a:rPr lang="en-US" smtClean="0"/>
              <a:t>11</a:t>
            </a:fld>
            <a:endParaRPr lang="en-US"/>
          </a:p>
        </p:txBody>
      </p:sp>
    </p:spTree>
    <p:extLst>
      <p:ext uri="{BB962C8B-B14F-4D97-AF65-F5344CB8AC3E}">
        <p14:creationId xmlns:p14="http://schemas.microsoft.com/office/powerpoint/2010/main" val="16173011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2C0E37-C00D-714E-B07B-718741D6EBFB}" type="slidenum">
              <a:rPr lang="en-US" smtClean="0"/>
              <a:t>12</a:t>
            </a:fld>
            <a:endParaRPr lang="en-US"/>
          </a:p>
        </p:txBody>
      </p:sp>
    </p:spTree>
    <p:extLst>
      <p:ext uri="{BB962C8B-B14F-4D97-AF65-F5344CB8AC3E}">
        <p14:creationId xmlns:p14="http://schemas.microsoft.com/office/powerpoint/2010/main" val="34987323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dirty="0"/>
              <a:t>Download VirtualBox and OWASP BWA Project virtual machine.</a:t>
            </a:r>
          </a:p>
          <a:p>
            <a:pPr marL="685800" lvl="1" indent="-228600">
              <a:buFont typeface="Arial" panose="020B0604020202020204" pitchFamily="34" charset="0"/>
              <a:buChar char="•"/>
            </a:pPr>
            <a:r>
              <a:rPr lang="en-US" dirty="0"/>
              <a:t>VirtualBox: https://</a:t>
            </a:r>
            <a:r>
              <a:rPr lang="en-US" dirty="0" err="1"/>
              <a:t>www.virtualbox.org</a:t>
            </a:r>
            <a:r>
              <a:rPr lang="en-US" dirty="0"/>
              <a:t>/</a:t>
            </a:r>
          </a:p>
          <a:p>
            <a:pPr marL="685800" lvl="1" indent="-228600">
              <a:buFont typeface="Arial" panose="020B0604020202020204" pitchFamily="34" charset="0"/>
              <a:buChar char="•"/>
            </a:pPr>
            <a:r>
              <a:rPr lang="en-US" dirty="0"/>
              <a:t>OWASP BWA: https://</a:t>
            </a:r>
            <a:r>
              <a:rPr lang="en-US" dirty="0" err="1"/>
              <a:t>sourceforge.net</a:t>
            </a:r>
            <a:r>
              <a:rPr lang="en-US" dirty="0"/>
              <a:t>/projects/</a:t>
            </a:r>
            <a:r>
              <a:rPr lang="en-US" dirty="0" err="1"/>
              <a:t>owaspbwa</a:t>
            </a:r>
            <a:r>
              <a:rPr lang="en-US" dirty="0"/>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Install OWASP BWA Project </a:t>
            </a:r>
            <a:r>
              <a:rPr lang="en-US" dirty="0" err="1"/>
              <a:t>vm</a:t>
            </a:r>
            <a:r>
              <a:rPr lang="en-US" dirty="0"/>
              <a:t> on VirtualBox.</a:t>
            </a:r>
          </a:p>
          <a:p>
            <a:pPr marL="685800" lvl="1" indent="-228600">
              <a:buFont typeface="Arial" panose="020B0604020202020204" pitchFamily="34" charset="0"/>
              <a:buChar char="•"/>
            </a:pPr>
            <a:r>
              <a:rPr lang="en-US" dirty="0"/>
              <a:t>Sample installation instructions: https://</a:t>
            </a:r>
            <a:r>
              <a:rPr lang="en-US" dirty="0" err="1"/>
              <a:t>www.utest.com</a:t>
            </a:r>
            <a:r>
              <a:rPr lang="en-US" dirty="0"/>
              <a:t>/articles/installing-</a:t>
            </a:r>
            <a:r>
              <a:rPr lang="en-US" dirty="0" err="1"/>
              <a:t>owasp</a:t>
            </a:r>
            <a:r>
              <a:rPr lang="en-US" dirty="0"/>
              <a:t>-broken-web-applications-</a:t>
            </a:r>
            <a:r>
              <a:rPr lang="en-US" dirty="0" err="1"/>
              <a:t>owasp</a:t>
            </a:r>
            <a:r>
              <a:rPr lang="en-US" dirty="0"/>
              <a:t>-bwa-project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Download Firefox and </a:t>
            </a:r>
            <a:r>
              <a:rPr lang="en-US" dirty="0" err="1"/>
              <a:t>FoxyProxy</a:t>
            </a:r>
            <a:r>
              <a:rPr lang="en-US" dirty="0"/>
              <a:t> add-on.</a:t>
            </a:r>
          </a:p>
          <a:p>
            <a:pPr marL="685800" marR="0" lvl="1"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Firefox: https://</a:t>
            </a:r>
            <a:r>
              <a:rPr lang="en-US" dirty="0" err="1"/>
              <a:t>www.mozilla.org</a:t>
            </a:r>
            <a:r>
              <a:rPr lang="en-US" dirty="0"/>
              <a:t>/</a:t>
            </a:r>
            <a:r>
              <a:rPr lang="en-US" dirty="0" err="1"/>
              <a:t>en</a:t>
            </a:r>
            <a:r>
              <a:rPr lang="en-US" dirty="0"/>
              <a:t>-US/</a:t>
            </a:r>
            <a:r>
              <a:rPr lang="en-US" dirty="0" err="1"/>
              <a:t>firefox</a:t>
            </a:r>
            <a:r>
              <a:rPr lang="en-US" dirty="0"/>
              <a:t>/new/</a:t>
            </a:r>
          </a:p>
          <a:p>
            <a:pPr marL="685800" marR="0" lvl="1"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err="1"/>
              <a:t>FoxyProxy</a:t>
            </a:r>
            <a:r>
              <a:rPr lang="en-US" dirty="0"/>
              <a:t>: https://</a:t>
            </a:r>
            <a:r>
              <a:rPr lang="en-US" dirty="0" err="1"/>
              <a:t>addons.mozilla.org</a:t>
            </a:r>
            <a:r>
              <a:rPr lang="en-US" dirty="0"/>
              <a:t>/</a:t>
            </a:r>
            <a:r>
              <a:rPr lang="en-US" dirty="0" err="1"/>
              <a:t>en</a:t>
            </a:r>
            <a:r>
              <a:rPr lang="en-US" dirty="0"/>
              <a:t>-US/</a:t>
            </a:r>
            <a:r>
              <a:rPr lang="en-US" dirty="0" err="1"/>
              <a:t>firefox</a:t>
            </a:r>
            <a:r>
              <a:rPr lang="en-US" dirty="0"/>
              <a:t>/addon/</a:t>
            </a:r>
            <a:r>
              <a:rPr lang="en-US" dirty="0" err="1"/>
              <a:t>foxyproxy</a:t>
            </a:r>
            <a:r>
              <a:rPr lang="en-US" dirty="0"/>
              <a:t>-standard/</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Download Burp Suite Community Edition and OWASP ZAP.</a:t>
            </a:r>
          </a:p>
          <a:p>
            <a:pPr marL="685800" marR="0" lvl="1"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Burp Suite Community Edition (the free version): https://</a:t>
            </a:r>
            <a:r>
              <a:rPr lang="en-US" dirty="0" err="1"/>
              <a:t>portswigger.net</a:t>
            </a:r>
            <a:r>
              <a:rPr lang="en-US" dirty="0"/>
              <a:t>/burp</a:t>
            </a:r>
          </a:p>
          <a:p>
            <a:pPr marL="685800" marR="0" lvl="1"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OWASP ZAP: https://</a:t>
            </a:r>
            <a:r>
              <a:rPr lang="en-US" dirty="0" err="1"/>
              <a:t>www.zaproxy.org</a:t>
            </a:r>
            <a:r>
              <a:rPr lang="en-US" dirty="0"/>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Configure Burp and ZAP in </a:t>
            </a:r>
            <a:r>
              <a:rPr lang="en-US" dirty="0" err="1"/>
              <a:t>FoxyProxy</a:t>
            </a:r>
            <a:r>
              <a:rPr lang="en-US" dirty="0"/>
              <a:t>.</a:t>
            </a:r>
          </a:p>
          <a:p>
            <a:pPr marL="685800" marR="0" lvl="1"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Sample configuration instructions for ZAP: https://</a:t>
            </a:r>
            <a:r>
              <a:rPr lang="en-US" dirty="0" err="1"/>
              <a:t>andrewedstrom.com</a:t>
            </a:r>
            <a:r>
              <a:rPr lang="en-US" dirty="0"/>
              <a:t>/zap-</a:t>
            </a:r>
            <a:r>
              <a:rPr lang="en-US" dirty="0" err="1"/>
              <a:t>foxyproxy</a:t>
            </a:r>
            <a:r>
              <a:rPr lang="en-US" dirty="0"/>
              <a:t>/</a:t>
            </a:r>
          </a:p>
          <a:p>
            <a:pPr marL="685800" marR="0" lvl="1"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Sample configuration instructions for Burp: https://</a:t>
            </a:r>
            <a:r>
              <a:rPr lang="en-US" dirty="0" err="1"/>
              <a:t>nvisium.com</a:t>
            </a:r>
            <a:r>
              <a:rPr lang="en-US" dirty="0"/>
              <a:t>/blog/2014/01/10/setting-up-</a:t>
            </a:r>
            <a:r>
              <a:rPr lang="en-US" dirty="0" err="1"/>
              <a:t>burpsuite</a:t>
            </a:r>
            <a:r>
              <a:rPr lang="en-US" dirty="0"/>
              <a:t>-with-</a:t>
            </a:r>
            <a:r>
              <a:rPr lang="en-US" dirty="0" err="1"/>
              <a:t>firefox</a:t>
            </a:r>
            <a:r>
              <a:rPr lang="en-US" dirty="0"/>
              <a:t>-</a:t>
            </a:r>
            <a:r>
              <a:rPr lang="en-US" dirty="0" err="1"/>
              <a:t>and.html</a:t>
            </a:r>
            <a:endParaRPr lang="en-US" dirty="0"/>
          </a:p>
        </p:txBody>
      </p:sp>
      <p:sp>
        <p:nvSpPr>
          <p:cNvPr id="4" name="Slide Number Placeholder 3"/>
          <p:cNvSpPr>
            <a:spLocks noGrp="1"/>
          </p:cNvSpPr>
          <p:nvPr>
            <p:ph type="sldNum" sz="quarter" idx="10"/>
          </p:nvPr>
        </p:nvSpPr>
        <p:spPr/>
        <p:txBody>
          <a:bodyPr/>
          <a:lstStyle/>
          <a:p>
            <a:fld id="{B42C0E37-C00D-714E-B07B-718741D6EBFB}" type="slidenum">
              <a:rPr lang="en-US" smtClean="0"/>
              <a:t>13</a:t>
            </a:fld>
            <a:endParaRPr lang="en-US"/>
          </a:p>
        </p:txBody>
      </p:sp>
    </p:spTree>
    <p:extLst>
      <p:ext uri="{BB962C8B-B14F-4D97-AF65-F5344CB8AC3E}">
        <p14:creationId xmlns:p14="http://schemas.microsoft.com/office/powerpoint/2010/main" val="12542523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kern="1200" dirty="0">
                <a:solidFill>
                  <a:schemeClr val="tx1"/>
                </a:solidFill>
                <a:effectLst/>
                <a:latin typeface="+mn-lt"/>
                <a:ea typeface="+mn-ea"/>
                <a:cs typeface="+mn-cs"/>
              </a:rPr>
              <a:t>Any request sent by the browser will first be intercepted by zap and then sent to the web application. Similarly, any response sent by the web application will be intercepted by zap and then sent to the browser. When a request is intercepted, ZAP can modify the request to exploit an existing vulnerability in the web application.</a:t>
            </a:r>
            <a:endParaRPr lang="en-US" dirty="0"/>
          </a:p>
        </p:txBody>
      </p:sp>
      <p:sp>
        <p:nvSpPr>
          <p:cNvPr id="4" name="Slide Number Placeholder 3"/>
          <p:cNvSpPr>
            <a:spLocks noGrp="1"/>
          </p:cNvSpPr>
          <p:nvPr>
            <p:ph type="sldNum" sz="quarter" idx="10"/>
          </p:nvPr>
        </p:nvSpPr>
        <p:spPr/>
        <p:txBody>
          <a:bodyPr/>
          <a:lstStyle/>
          <a:p>
            <a:fld id="{B42C0E37-C00D-714E-B07B-718741D6EBFB}" type="slidenum">
              <a:rPr lang="en-US" smtClean="0"/>
              <a:t>14</a:t>
            </a:fld>
            <a:endParaRPr lang="en-US"/>
          </a:p>
        </p:txBody>
      </p:sp>
    </p:spTree>
    <p:extLst>
      <p:ext uri="{BB962C8B-B14F-4D97-AF65-F5344CB8AC3E}">
        <p14:creationId xmlns:p14="http://schemas.microsoft.com/office/powerpoint/2010/main" val="30862154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2C0E37-C00D-714E-B07B-718741D6EBFB}" type="slidenum">
              <a:rPr lang="en-US" smtClean="0"/>
              <a:t>15</a:t>
            </a:fld>
            <a:endParaRPr lang="en-US"/>
          </a:p>
        </p:txBody>
      </p:sp>
    </p:spTree>
    <p:extLst>
      <p:ext uri="{BB962C8B-B14F-4D97-AF65-F5344CB8AC3E}">
        <p14:creationId xmlns:p14="http://schemas.microsoft.com/office/powerpoint/2010/main" val="11124901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2C0E37-C00D-714E-B07B-718741D6EBFB}" type="slidenum">
              <a:rPr lang="en-US" smtClean="0"/>
              <a:t>16</a:t>
            </a:fld>
            <a:endParaRPr lang="en-US"/>
          </a:p>
        </p:txBody>
      </p:sp>
    </p:spTree>
    <p:extLst>
      <p:ext uri="{BB962C8B-B14F-4D97-AF65-F5344CB8AC3E}">
        <p14:creationId xmlns:p14="http://schemas.microsoft.com/office/powerpoint/2010/main" val="19213156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p:txBody>
      </p:sp>
      <p:sp>
        <p:nvSpPr>
          <p:cNvPr id="4" name="Slide Number Placeholder 3"/>
          <p:cNvSpPr>
            <a:spLocks noGrp="1"/>
          </p:cNvSpPr>
          <p:nvPr>
            <p:ph type="sldNum" sz="quarter" idx="10"/>
          </p:nvPr>
        </p:nvSpPr>
        <p:spPr/>
        <p:txBody>
          <a:bodyPr/>
          <a:lstStyle/>
          <a:p>
            <a:fld id="{B42C0E37-C00D-714E-B07B-718741D6EBFB}" type="slidenum">
              <a:rPr lang="en-US" smtClean="0"/>
              <a:t>17</a:t>
            </a:fld>
            <a:endParaRPr lang="en-US"/>
          </a:p>
        </p:txBody>
      </p:sp>
    </p:spTree>
    <p:extLst>
      <p:ext uri="{BB962C8B-B14F-4D97-AF65-F5344CB8AC3E}">
        <p14:creationId xmlns:p14="http://schemas.microsoft.com/office/powerpoint/2010/main" val="9457604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p:txBody>
      </p:sp>
      <p:sp>
        <p:nvSpPr>
          <p:cNvPr id="4" name="Slide Number Placeholder 3"/>
          <p:cNvSpPr>
            <a:spLocks noGrp="1"/>
          </p:cNvSpPr>
          <p:nvPr>
            <p:ph type="sldNum" sz="quarter" idx="10"/>
          </p:nvPr>
        </p:nvSpPr>
        <p:spPr/>
        <p:txBody>
          <a:bodyPr/>
          <a:lstStyle/>
          <a:p>
            <a:fld id="{B42C0E37-C00D-714E-B07B-718741D6EBFB}" type="slidenum">
              <a:rPr lang="en-US" smtClean="0"/>
              <a:t>18</a:t>
            </a:fld>
            <a:endParaRPr lang="en-US"/>
          </a:p>
        </p:txBody>
      </p:sp>
    </p:spTree>
    <p:extLst>
      <p:ext uri="{BB962C8B-B14F-4D97-AF65-F5344CB8AC3E}">
        <p14:creationId xmlns:p14="http://schemas.microsoft.com/office/powerpoint/2010/main" val="8003593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p:txBody>
      </p:sp>
      <p:sp>
        <p:nvSpPr>
          <p:cNvPr id="4" name="Slide Number Placeholder 3"/>
          <p:cNvSpPr>
            <a:spLocks noGrp="1"/>
          </p:cNvSpPr>
          <p:nvPr>
            <p:ph type="sldNum" sz="quarter" idx="10"/>
          </p:nvPr>
        </p:nvSpPr>
        <p:spPr/>
        <p:txBody>
          <a:bodyPr/>
          <a:lstStyle/>
          <a:p>
            <a:fld id="{B42C0E37-C00D-714E-B07B-718741D6EBFB}" type="slidenum">
              <a:rPr lang="en-US" smtClean="0"/>
              <a:t>19</a:t>
            </a:fld>
            <a:endParaRPr lang="en-US"/>
          </a:p>
        </p:txBody>
      </p:sp>
    </p:spTree>
    <p:extLst>
      <p:ext uri="{BB962C8B-B14F-4D97-AF65-F5344CB8AC3E}">
        <p14:creationId xmlns:p14="http://schemas.microsoft.com/office/powerpoint/2010/main" val="34218030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Pic taken from: http://</a:t>
            </a:r>
            <a:r>
              <a:rPr lang="en-US" dirty="0" err="1"/>
              <a:t>caseythecollegeceliac.blogspot.com</a:t>
            </a:r>
            <a:r>
              <a:rPr lang="en-US" dirty="0"/>
              <a:t>/2014/05/celiac-and-wisdom-teeth-part-1.html</a:t>
            </a:r>
          </a:p>
        </p:txBody>
      </p:sp>
      <p:sp>
        <p:nvSpPr>
          <p:cNvPr id="4" name="Slide Number Placeholder 3"/>
          <p:cNvSpPr>
            <a:spLocks noGrp="1"/>
          </p:cNvSpPr>
          <p:nvPr>
            <p:ph type="sldNum" sz="quarter" idx="10"/>
          </p:nvPr>
        </p:nvSpPr>
        <p:spPr/>
        <p:txBody>
          <a:bodyPr/>
          <a:lstStyle/>
          <a:p>
            <a:fld id="{B42C0E37-C00D-714E-B07B-718741D6EBFB}" type="slidenum">
              <a:rPr lang="en-US" smtClean="0"/>
              <a:t>2</a:t>
            </a:fld>
            <a:endParaRPr lang="en-US"/>
          </a:p>
        </p:txBody>
      </p:sp>
    </p:spTree>
    <p:extLst>
      <p:ext uri="{BB962C8B-B14F-4D97-AF65-F5344CB8AC3E}">
        <p14:creationId xmlns:p14="http://schemas.microsoft.com/office/powerpoint/2010/main" val="1022493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p:txBody>
      </p:sp>
      <p:sp>
        <p:nvSpPr>
          <p:cNvPr id="4" name="Slide Number Placeholder 3"/>
          <p:cNvSpPr>
            <a:spLocks noGrp="1"/>
          </p:cNvSpPr>
          <p:nvPr>
            <p:ph type="sldNum" sz="quarter" idx="10"/>
          </p:nvPr>
        </p:nvSpPr>
        <p:spPr/>
        <p:txBody>
          <a:bodyPr/>
          <a:lstStyle/>
          <a:p>
            <a:fld id="{B42C0E37-C00D-714E-B07B-718741D6EBFB}" type="slidenum">
              <a:rPr lang="en-US" smtClean="0"/>
              <a:t>20</a:t>
            </a:fld>
            <a:endParaRPr lang="en-US"/>
          </a:p>
        </p:txBody>
      </p:sp>
    </p:spTree>
    <p:extLst>
      <p:ext uri="{BB962C8B-B14F-4D97-AF65-F5344CB8AC3E}">
        <p14:creationId xmlns:p14="http://schemas.microsoft.com/office/powerpoint/2010/main" val="8241849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2C0E37-C00D-714E-B07B-718741D6EBFB}" type="slidenum">
              <a:rPr lang="en-US" smtClean="0"/>
              <a:t>22</a:t>
            </a:fld>
            <a:endParaRPr lang="en-US"/>
          </a:p>
        </p:txBody>
      </p:sp>
    </p:spTree>
    <p:extLst>
      <p:ext uri="{BB962C8B-B14F-4D97-AF65-F5344CB8AC3E}">
        <p14:creationId xmlns:p14="http://schemas.microsoft.com/office/powerpoint/2010/main" val="21010346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2C0E37-C00D-714E-B07B-718741D6EBFB}" type="slidenum">
              <a:rPr lang="en-US" smtClean="0"/>
              <a:t>24</a:t>
            </a:fld>
            <a:endParaRPr lang="en-US"/>
          </a:p>
        </p:txBody>
      </p:sp>
    </p:spTree>
    <p:extLst>
      <p:ext uri="{BB962C8B-B14F-4D97-AF65-F5344CB8AC3E}">
        <p14:creationId xmlns:p14="http://schemas.microsoft.com/office/powerpoint/2010/main" val="39858712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In order to change the price value, click on Purchase button and intercept the request using Burp Proxy. In the intercepted request, you’ll see that the price field is sent to the server as a parameter when the form is submitted. Change the price value to the desired value and forward the request by clicking on the Forward button in Burp. The application will successfully process the transaction with the chosen price value.</a:t>
            </a:r>
            <a:endParaRPr lang="en-US" dirty="0"/>
          </a:p>
        </p:txBody>
      </p:sp>
      <p:sp>
        <p:nvSpPr>
          <p:cNvPr id="4" name="Slide Number Placeholder 3"/>
          <p:cNvSpPr>
            <a:spLocks noGrp="1"/>
          </p:cNvSpPr>
          <p:nvPr>
            <p:ph type="sldNum" sz="quarter" idx="5"/>
          </p:nvPr>
        </p:nvSpPr>
        <p:spPr/>
        <p:txBody>
          <a:bodyPr/>
          <a:lstStyle/>
          <a:p>
            <a:fld id="{B42C0E37-C00D-714E-B07B-718741D6EBFB}" type="slidenum">
              <a:rPr lang="en-US" smtClean="0"/>
              <a:t>26</a:t>
            </a:fld>
            <a:endParaRPr lang="en-US"/>
          </a:p>
        </p:txBody>
      </p:sp>
    </p:spTree>
    <p:extLst>
      <p:ext uri="{BB962C8B-B14F-4D97-AF65-F5344CB8AC3E}">
        <p14:creationId xmlns:p14="http://schemas.microsoft.com/office/powerpoint/2010/main" val="31168869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 following form has field restrictions on each input field. Our goal is to submit this form with each field containing a value that would otherwise be rejected on the client side. Similar to example 2, intercept the request and modify every value. </a:t>
            </a:r>
            <a:endParaRPr lang="en-US" dirty="0"/>
          </a:p>
        </p:txBody>
      </p:sp>
      <p:sp>
        <p:nvSpPr>
          <p:cNvPr id="4" name="Slide Number Placeholder 3"/>
          <p:cNvSpPr>
            <a:spLocks noGrp="1"/>
          </p:cNvSpPr>
          <p:nvPr>
            <p:ph type="sldNum" sz="quarter" idx="5"/>
          </p:nvPr>
        </p:nvSpPr>
        <p:spPr/>
        <p:txBody>
          <a:bodyPr/>
          <a:lstStyle/>
          <a:p>
            <a:fld id="{B42C0E37-C00D-714E-B07B-718741D6EBFB}" type="slidenum">
              <a:rPr lang="en-US" smtClean="0"/>
              <a:t>30</a:t>
            </a:fld>
            <a:endParaRPr lang="en-US"/>
          </a:p>
        </p:txBody>
      </p:sp>
    </p:spTree>
    <p:extLst>
      <p:ext uri="{BB962C8B-B14F-4D97-AF65-F5344CB8AC3E}">
        <p14:creationId xmlns:p14="http://schemas.microsoft.com/office/powerpoint/2010/main" val="18730657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Solution similar to example 2 and 3.</a:t>
            </a:r>
          </a:p>
        </p:txBody>
      </p:sp>
      <p:sp>
        <p:nvSpPr>
          <p:cNvPr id="4" name="Slide Number Placeholder 3"/>
          <p:cNvSpPr>
            <a:spLocks noGrp="1"/>
          </p:cNvSpPr>
          <p:nvPr>
            <p:ph type="sldNum" sz="quarter" idx="5"/>
          </p:nvPr>
        </p:nvSpPr>
        <p:spPr/>
        <p:txBody>
          <a:bodyPr/>
          <a:lstStyle/>
          <a:p>
            <a:fld id="{B42C0E37-C00D-714E-B07B-718741D6EBFB}" type="slidenum">
              <a:rPr lang="en-US" smtClean="0"/>
              <a:t>33</a:t>
            </a:fld>
            <a:endParaRPr lang="en-US"/>
          </a:p>
        </p:txBody>
      </p:sp>
    </p:spTree>
    <p:extLst>
      <p:ext uri="{BB962C8B-B14F-4D97-AF65-F5344CB8AC3E}">
        <p14:creationId xmlns:p14="http://schemas.microsoft.com/office/powerpoint/2010/main" val="27484033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applications</a:t>
            </a:r>
          </a:p>
        </p:txBody>
      </p:sp>
      <p:sp>
        <p:nvSpPr>
          <p:cNvPr id="4" name="Slide Number Placeholder 3"/>
          <p:cNvSpPr>
            <a:spLocks noGrp="1"/>
          </p:cNvSpPr>
          <p:nvPr>
            <p:ph type="sldNum" sz="quarter" idx="5"/>
          </p:nvPr>
        </p:nvSpPr>
        <p:spPr/>
        <p:txBody>
          <a:bodyPr/>
          <a:lstStyle/>
          <a:p>
            <a:fld id="{B42C0E37-C00D-714E-B07B-718741D6EBFB}" type="slidenum">
              <a:rPr lang="en-US" smtClean="0"/>
              <a:t>35</a:t>
            </a:fld>
            <a:endParaRPr lang="en-US"/>
          </a:p>
        </p:txBody>
      </p:sp>
    </p:spTree>
    <p:extLst>
      <p:ext uri="{BB962C8B-B14F-4D97-AF65-F5344CB8AC3E}">
        <p14:creationId xmlns:p14="http://schemas.microsoft.com/office/powerpoint/2010/main" val="24442440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2C0E37-C00D-714E-B07B-718741D6EBFB}" type="slidenum">
              <a:rPr lang="en-US" smtClean="0"/>
              <a:t>36</a:t>
            </a:fld>
            <a:endParaRPr lang="en-US"/>
          </a:p>
        </p:txBody>
      </p:sp>
    </p:spTree>
    <p:extLst>
      <p:ext uri="{BB962C8B-B14F-4D97-AF65-F5344CB8AC3E}">
        <p14:creationId xmlns:p14="http://schemas.microsoft.com/office/powerpoint/2010/main" val="10887224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42C0E37-C00D-714E-B07B-718741D6EBFB}" type="slidenum">
              <a:rPr lang="en-US" smtClean="0"/>
              <a:t>37</a:t>
            </a:fld>
            <a:endParaRPr lang="en-US"/>
          </a:p>
        </p:txBody>
      </p:sp>
    </p:spTree>
    <p:extLst>
      <p:ext uri="{BB962C8B-B14F-4D97-AF65-F5344CB8AC3E}">
        <p14:creationId xmlns:p14="http://schemas.microsoft.com/office/powerpoint/2010/main" val="12259340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42C0E37-C00D-714E-B07B-718741D6EBFB}" type="slidenum">
              <a:rPr lang="en-US" smtClean="0"/>
              <a:t>38</a:t>
            </a:fld>
            <a:endParaRPr lang="en-US"/>
          </a:p>
        </p:txBody>
      </p:sp>
    </p:spTree>
    <p:extLst>
      <p:ext uri="{BB962C8B-B14F-4D97-AF65-F5344CB8AC3E}">
        <p14:creationId xmlns:p14="http://schemas.microsoft.com/office/powerpoint/2010/main" val="35032210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2C0E37-C00D-714E-B07B-718741D6EBFB}" type="slidenum">
              <a:rPr lang="en-US" smtClean="0"/>
              <a:t>3</a:t>
            </a:fld>
            <a:endParaRPr lang="en-US"/>
          </a:p>
        </p:txBody>
      </p:sp>
    </p:spTree>
    <p:extLst>
      <p:ext uri="{BB962C8B-B14F-4D97-AF65-F5344CB8AC3E}">
        <p14:creationId xmlns:p14="http://schemas.microsoft.com/office/powerpoint/2010/main" val="74755892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goal of this exercise is to retrieve the password of another user. We’ll try to get the admin’s password. Try the username ‘admin’, You get directed to another page that contains the secret question which means the username ‘admin’ is a valid username. Now, enter any color in the answer field and intercept the request in Burp Suite. In the Intercept sub-tab of the proxy tab, right click anywhere on the request and select ‘Send to Intruder’. In the ‘Intruder’ tab, click the ‘Clear’ button to clear all payload markers and highlight the color you entered and click the ‘Add’ button. Switch to the ‘Payloads’ sub-tab and add all the colors under ‘Payloads Options [Simple List]’.  Make sure that the proxy intercept is off. Switch back to the ‘Positions’ sub-tab and click on ‘Start Attack’. The color with the different payload size is the correct answer (in this case it is green).</a:t>
            </a:r>
          </a:p>
        </p:txBody>
      </p:sp>
      <p:sp>
        <p:nvSpPr>
          <p:cNvPr id="4" name="Slide Number Placeholder 3"/>
          <p:cNvSpPr>
            <a:spLocks noGrp="1"/>
          </p:cNvSpPr>
          <p:nvPr>
            <p:ph type="sldNum" sz="quarter" idx="5"/>
          </p:nvPr>
        </p:nvSpPr>
        <p:spPr/>
        <p:txBody>
          <a:bodyPr/>
          <a:lstStyle/>
          <a:p>
            <a:fld id="{B42C0E37-C00D-714E-B07B-718741D6EBFB}" type="slidenum">
              <a:rPr lang="en-US" smtClean="0"/>
              <a:t>39</a:t>
            </a:fld>
            <a:endParaRPr lang="en-US"/>
          </a:p>
        </p:txBody>
      </p:sp>
    </p:spTree>
    <p:extLst>
      <p:ext uri="{BB962C8B-B14F-4D97-AF65-F5344CB8AC3E}">
        <p14:creationId xmlns:p14="http://schemas.microsoft.com/office/powerpoint/2010/main" val="131402411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42C0E37-C00D-714E-B07B-718741D6EBFB}" type="slidenum">
              <a:rPr lang="en-US" smtClean="0"/>
              <a:t>41</a:t>
            </a:fld>
            <a:endParaRPr lang="en-US"/>
          </a:p>
        </p:txBody>
      </p:sp>
    </p:spTree>
    <p:extLst>
      <p:ext uri="{BB962C8B-B14F-4D97-AF65-F5344CB8AC3E}">
        <p14:creationId xmlns:p14="http://schemas.microsoft.com/office/powerpoint/2010/main" val="386832093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Log in with the given </a:t>
            </a:r>
            <a:r>
              <a:rPr lang="en-CA" dirty="0"/>
              <a:t>username </a:t>
            </a:r>
            <a:r>
              <a:rPr lang="en-CA" b="1" dirty="0"/>
              <a:t>Joe</a:t>
            </a:r>
            <a:r>
              <a:rPr lang="en-CA" dirty="0"/>
              <a:t> and password </a:t>
            </a:r>
            <a:r>
              <a:rPr lang="en-CA" b="1" dirty="0"/>
              <a:t>banana</a:t>
            </a:r>
            <a:r>
              <a:rPr lang="en-CA" b="0" dirty="0"/>
              <a:t>. Enter a transaction number and intercept the request in Burp Suite. In the ‘Intercept’ sub-tab, change the parameter ‘</a:t>
            </a:r>
            <a:r>
              <a:rPr lang="en-CA" b="0" dirty="0" err="1"/>
              <a:t>hidden_user</a:t>
            </a:r>
            <a:r>
              <a:rPr lang="en-CA" b="0" dirty="0"/>
              <a:t>’ to ‘</a:t>
            </a:r>
            <a:r>
              <a:rPr lang="en-CA" b="1" dirty="0"/>
              <a:t>Jane</a:t>
            </a:r>
            <a:r>
              <a:rPr lang="en-CA" b="0" dirty="0"/>
              <a:t>’ and forward the request. </a:t>
            </a:r>
            <a:endParaRPr lang="en-US" dirty="0"/>
          </a:p>
        </p:txBody>
      </p:sp>
      <p:sp>
        <p:nvSpPr>
          <p:cNvPr id="4" name="Slide Number Placeholder 3"/>
          <p:cNvSpPr>
            <a:spLocks noGrp="1"/>
          </p:cNvSpPr>
          <p:nvPr>
            <p:ph type="sldNum" sz="quarter" idx="5"/>
          </p:nvPr>
        </p:nvSpPr>
        <p:spPr/>
        <p:txBody>
          <a:bodyPr/>
          <a:lstStyle/>
          <a:p>
            <a:fld id="{B42C0E37-C00D-714E-B07B-718741D6EBFB}" type="slidenum">
              <a:rPr lang="en-US" smtClean="0"/>
              <a:t>42</a:t>
            </a:fld>
            <a:endParaRPr lang="en-US"/>
          </a:p>
        </p:txBody>
      </p:sp>
    </p:spTree>
    <p:extLst>
      <p:ext uri="{BB962C8B-B14F-4D97-AF65-F5344CB8AC3E}">
        <p14:creationId xmlns:p14="http://schemas.microsoft.com/office/powerpoint/2010/main" val="343702971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2C0E37-C00D-714E-B07B-718741D6EBFB}" type="slidenum">
              <a:rPr lang="en-US" smtClean="0"/>
              <a:t>44</a:t>
            </a:fld>
            <a:endParaRPr lang="en-US"/>
          </a:p>
        </p:txBody>
      </p:sp>
    </p:spTree>
    <p:extLst>
      <p:ext uri="{BB962C8B-B14F-4D97-AF65-F5344CB8AC3E}">
        <p14:creationId xmlns:p14="http://schemas.microsoft.com/office/powerpoint/2010/main" val="236326026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 </a:t>
            </a:r>
          </a:p>
        </p:txBody>
      </p:sp>
      <p:sp>
        <p:nvSpPr>
          <p:cNvPr id="4" name="Slide Number Placeholder 3"/>
          <p:cNvSpPr>
            <a:spLocks noGrp="1"/>
          </p:cNvSpPr>
          <p:nvPr>
            <p:ph type="sldNum" sz="quarter" idx="10"/>
          </p:nvPr>
        </p:nvSpPr>
        <p:spPr/>
        <p:txBody>
          <a:bodyPr/>
          <a:lstStyle/>
          <a:p>
            <a:fld id="{B42C0E37-C00D-714E-B07B-718741D6EBFB}" type="slidenum">
              <a:rPr lang="en-US" smtClean="0"/>
              <a:t>45</a:t>
            </a:fld>
            <a:endParaRPr lang="en-US"/>
          </a:p>
        </p:txBody>
      </p:sp>
    </p:spTree>
    <p:extLst>
      <p:ext uri="{BB962C8B-B14F-4D97-AF65-F5344CB8AC3E}">
        <p14:creationId xmlns:p14="http://schemas.microsoft.com/office/powerpoint/2010/main" val="372725659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Enter the username/password admin/admin and intercept the request in Burp Suite. In the ‘Intercept’ sub-tab under the ‘Proxy’ tab, right click anywhere on the request and select ‘Send to Sequencer’. In Sequencer tab, click the option ‘Start live capture’. This should give you an analysis of the statistical randomness of the session tokens. In our case, there is no statistical randomness, because the session cookies differ by 1. </a:t>
            </a:r>
          </a:p>
        </p:txBody>
      </p:sp>
      <p:sp>
        <p:nvSpPr>
          <p:cNvPr id="4" name="Slide Number Placeholder 3"/>
          <p:cNvSpPr>
            <a:spLocks noGrp="1"/>
          </p:cNvSpPr>
          <p:nvPr>
            <p:ph type="sldNum" sz="quarter" idx="5"/>
          </p:nvPr>
        </p:nvSpPr>
        <p:spPr/>
        <p:txBody>
          <a:bodyPr/>
          <a:lstStyle/>
          <a:p>
            <a:fld id="{B42C0E37-C00D-714E-B07B-718741D6EBFB}" type="slidenum">
              <a:rPr lang="en-US" smtClean="0"/>
              <a:t>46</a:t>
            </a:fld>
            <a:endParaRPr lang="en-US"/>
          </a:p>
        </p:txBody>
      </p:sp>
    </p:spTree>
    <p:extLst>
      <p:ext uri="{BB962C8B-B14F-4D97-AF65-F5344CB8AC3E}">
        <p14:creationId xmlns:p14="http://schemas.microsoft.com/office/powerpoint/2010/main" val="274546673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Burp sequencer</a:t>
            </a:r>
          </a:p>
        </p:txBody>
      </p:sp>
      <p:sp>
        <p:nvSpPr>
          <p:cNvPr id="4" name="Slide Number Placeholder 3"/>
          <p:cNvSpPr>
            <a:spLocks noGrp="1"/>
          </p:cNvSpPr>
          <p:nvPr>
            <p:ph type="sldNum" sz="quarter" idx="10"/>
          </p:nvPr>
        </p:nvSpPr>
        <p:spPr/>
        <p:txBody>
          <a:bodyPr/>
          <a:lstStyle/>
          <a:p>
            <a:fld id="{B42C0E37-C00D-714E-B07B-718741D6EBFB}" type="slidenum">
              <a:rPr lang="en-US" smtClean="0"/>
              <a:t>47</a:t>
            </a:fld>
            <a:endParaRPr lang="en-US"/>
          </a:p>
        </p:txBody>
      </p:sp>
    </p:spTree>
    <p:extLst>
      <p:ext uri="{BB962C8B-B14F-4D97-AF65-F5344CB8AC3E}">
        <p14:creationId xmlns:p14="http://schemas.microsoft.com/office/powerpoint/2010/main" val="206558777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p:txBody>
      </p:sp>
      <p:sp>
        <p:nvSpPr>
          <p:cNvPr id="4" name="Slide Number Placeholder 3"/>
          <p:cNvSpPr>
            <a:spLocks noGrp="1"/>
          </p:cNvSpPr>
          <p:nvPr>
            <p:ph type="sldNum" sz="quarter" idx="10"/>
          </p:nvPr>
        </p:nvSpPr>
        <p:spPr/>
        <p:txBody>
          <a:bodyPr/>
          <a:lstStyle/>
          <a:p>
            <a:fld id="{B42C0E37-C00D-714E-B07B-718741D6EBFB}" type="slidenum">
              <a:rPr lang="en-US" smtClean="0"/>
              <a:t>49</a:t>
            </a:fld>
            <a:endParaRPr lang="en-US"/>
          </a:p>
        </p:txBody>
      </p:sp>
    </p:spTree>
    <p:extLst>
      <p:ext uri="{BB962C8B-B14F-4D97-AF65-F5344CB8AC3E}">
        <p14:creationId xmlns:p14="http://schemas.microsoft.com/office/powerpoint/2010/main" val="19830665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exploit the vulnerability enter the input </a:t>
            </a:r>
            <a:r>
              <a:rPr lang="en-US" b="1" dirty="0"/>
              <a:t>Smith' or 'a' = 'a</a:t>
            </a:r>
          </a:p>
        </p:txBody>
      </p:sp>
      <p:sp>
        <p:nvSpPr>
          <p:cNvPr id="4" name="Slide Number Placeholder 3"/>
          <p:cNvSpPr>
            <a:spLocks noGrp="1"/>
          </p:cNvSpPr>
          <p:nvPr>
            <p:ph type="sldNum" sz="quarter" idx="5"/>
          </p:nvPr>
        </p:nvSpPr>
        <p:spPr/>
        <p:txBody>
          <a:bodyPr/>
          <a:lstStyle/>
          <a:p>
            <a:fld id="{B42C0E37-C00D-714E-B07B-718741D6EBFB}" type="slidenum">
              <a:rPr lang="en-US" smtClean="0"/>
              <a:t>50</a:t>
            </a:fld>
            <a:endParaRPr lang="en-US"/>
          </a:p>
        </p:txBody>
      </p:sp>
    </p:spTree>
    <p:extLst>
      <p:ext uri="{BB962C8B-B14F-4D97-AF65-F5344CB8AC3E}">
        <p14:creationId xmlns:p14="http://schemas.microsoft.com/office/powerpoint/2010/main" val="106380830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2C0E37-C00D-714E-B07B-718741D6EBFB}" type="slidenum">
              <a:rPr lang="en-US" smtClean="0"/>
              <a:t>51</a:t>
            </a:fld>
            <a:endParaRPr lang="en-US"/>
          </a:p>
        </p:txBody>
      </p:sp>
    </p:spTree>
    <p:extLst>
      <p:ext uri="{BB962C8B-B14F-4D97-AF65-F5344CB8AC3E}">
        <p14:creationId xmlns:p14="http://schemas.microsoft.com/office/powerpoint/2010/main" val="23755385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2C0E37-C00D-714E-B07B-718741D6EBFB}" type="slidenum">
              <a:rPr lang="en-US" smtClean="0"/>
              <a:t>4</a:t>
            </a:fld>
            <a:endParaRPr lang="en-US"/>
          </a:p>
        </p:txBody>
      </p:sp>
    </p:spTree>
    <p:extLst>
      <p:ext uri="{BB962C8B-B14F-4D97-AF65-F5344CB8AC3E}">
        <p14:creationId xmlns:p14="http://schemas.microsoft.com/office/powerpoint/2010/main" val="27666640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2C0E37-C00D-714E-B07B-718741D6EBFB}" type="slidenum">
              <a:rPr lang="en-US" smtClean="0"/>
              <a:t>5</a:t>
            </a:fld>
            <a:endParaRPr lang="en-US"/>
          </a:p>
        </p:txBody>
      </p:sp>
    </p:spTree>
    <p:extLst>
      <p:ext uri="{BB962C8B-B14F-4D97-AF65-F5344CB8AC3E}">
        <p14:creationId xmlns:p14="http://schemas.microsoft.com/office/powerpoint/2010/main" val="26207725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2C0E37-C00D-714E-B07B-718741D6EBFB}" type="slidenum">
              <a:rPr lang="en-US" smtClean="0"/>
              <a:t>6</a:t>
            </a:fld>
            <a:endParaRPr lang="en-US"/>
          </a:p>
        </p:txBody>
      </p:sp>
    </p:spTree>
    <p:extLst>
      <p:ext uri="{BB962C8B-B14F-4D97-AF65-F5344CB8AC3E}">
        <p14:creationId xmlns:p14="http://schemas.microsoft.com/office/powerpoint/2010/main" val="23345042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2C0E37-C00D-714E-B07B-718741D6EBFB}" type="slidenum">
              <a:rPr lang="en-US" smtClean="0"/>
              <a:t>7</a:t>
            </a:fld>
            <a:endParaRPr lang="en-US"/>
          </a:p>
        </p:txBody>
      </p:sp>
    </p:spTree>
    <p:extLst>
      <p:ext uri="{BB962C8B-B14F-4D97-AF65-F5344CB8AC3E}">
        <p14:creationId xmlns:p14="http://schemas.microsoft.com/office/powerpoint/2010/main" val="38442912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2C0E37-C00D-714E-B07B-718741D6EBFB}" type="slidenum">
              <a:rPr lang="en-US" smtClean="0"/>
              <a:t>8</a:t>
            </a:fld>
            <a:endParaRPr lang="en-US"/>
          </a:p>
        </p:txBody>
      </p:sp>
    </p:spTree>
    <p:extLst>
      <p:ext uri="{BB962C8B-B14F-4D97-AF65-F5344CB8AC3E}">
        <p14:creationId xmlns:p14="http://schemas.microsoft.com/office/powerpoint/2010/main" val="19053527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B42C0E37-C00D-714E-B07B-718741D6EBFB}" type="slidenum">
              <a:rPr lang="en-US" smtClean="0"/>
              <a:t>9</a:t>
            </a:fld>
            <a:endParaRPr lang="en-US"/>
          </a:p>
        </p:txBody>
      </p:sp>
    </p:spTree>
    <p:extLst>
      <p:ext uri="{BB962C8B-B14F-4D97-AF65-F5344CB8AC3E}">
        <p14:creationId xmlns:p14="http://schemas.microsoft.com/office/powerpoint/2010/main" val="540059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5572D213-D116-304D-848A-A7A4C6EE5084}" type="datetime1">
              <a:rPr lang="en-CA" smtClean="0"/>
              <a:t>2018-08-22</a:t>
            </a:fld>
            <a:endParaRPr lang="en-US"/>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6C5CE048-8E8E-3649-AD73-6AC656BFA1B7}" type="slidenum">
              <a:rPr lang="en-US" smtClean="0"/>
              <a:t>‹#›</a:t>
            </a:fld>
            <a:endParaRPr lang="en-US"/>
          </a:p>
        </p:txBody>
      </p:sp>
    </p:spTree>
    <p:extLst>
      <p:ext uri="{BB962C8B-B14F-4D97-AF65-F5344CB8AC3E}">
        <p14:creationId xmlns:p14="http://schemas.microsoft.com/office/powerpoint/2010/main" val="39035485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C73DD6C-ED92-B845-9A80-D29CD67C6045}" type="datetime1">
              <a:rPr lang="en-CA" smtClean="0"/>
              <a:t>2018-08-22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5CE048-8E8E-3649-AD73-6AC656BFA1B7}" type="slidenum">
              <a:rPr lang="en-US" smtClean="0"/>
              <a:t>‹#›</a:t>
            </a:fld>
            <a:endParaRPr lang="en-US"/>
          </a:p>
        </p:txBody>
      </p:sp>
    </p:spTree>
    <p:extLst>
      <p:ext uri="{BB962C8B-B14F-4D97-AF65-F5344CB8AC3E}">
        <p14:creationId xmlns:p14="http://schemas.microsoft.com/office/powerpoint/2010/main" val="3597520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A7B25C74-8E3F-1946-8FF4-49432505C77B}" type="datetime1">
              <a:rPr lang="en-CA" smtClean="0"/>
              <a:t>2018-08-22</a:t>
            </a:fld>
            <a:endParaRPr lang="en-US"/>
          </a:p>
        </p:txBody>
      </p:sp>
      <p:sp>
        <p:nvSpPr>
          <p:cNvPr id="5" name="Footer Placeholder 4"/>
          <p:cNvSpPr>
            <a:spLocks noGrp="1"/>
          </p:cNvSpPr>
          <p:nvPr>
            <p:ph type="ftr" sz="quarter" idx="11"/>
          </p:nvPr>
        </p:nvSpPr>
        <p:spPr>
          <a:xfrm>
            <a:off x="774923" y="5951811"/>
            <a:ext cx="7896279" cy="365125"/>
          </a:xfrm>
        </p:spPr>
        <p:txBody>
          <a:bodyPr/>
          <a:lstStyle/>
          <a:p>
            <a:endParaRPr lang="en-US"/>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6C5CE048-8E8E-3649-AD73-6AC656BFA1B7}" type="slidenum">
              <a:rPr lang="en-US" smtClean="0"/>
              <a:t>‹#›</a:t>
            </a:fld>
            <a:endParaRPr lang="en-US"/>
          </a:p>
        </p:txBody>
      </p:sp>
    </p:spTree>
    <p:extLst>
      <p:ext uri="{BB962C8B-B14F-4D97-AF65-F5344CB8AC3E}">
        <p14:creationId xmlns:p14="http://schemas.microsoft.com/office/powerpoint/2010/main" val="30731131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077D3C9-46A1-494B-B8D7-145EF08D1B0F}" type="datetime1">
              <a:rPr lang="en-CA" smtClean="0"/>
              <a:t>2018-08-22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558300" y="5956137"/>
            <a:ext cx="1052508" cy="365125"/>
          </a:xfrm>
        </p:spPr>
        <p:txBody>
          <a:bodyPr/>
          <a:lstStyle/>
          <a:p>
            <a:fld id="{6C5CE048-8E8E-3649-AD73-6AC656BFA1B7}" type="slidenum">
              <a:rPr lang="en-US" smtClean="0"/>
              <a:t>‹#›</a:t>
            </a:fld>
            <a:endParaRPr lang="en-US"/>
          </a:p>
        </p:txBody>
      </p:sp>
    </p:spTree>
    <p:extLst>
      <p:ext uri="{BB962C8B-B14F-4D97-AF65-F5344CB8AC3E}">
        <p14:creationId xmlns:p14="http://schemas.microsoft.com/office/powerpoint/2010/main" val="30419110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E5ED65D6-78E6-CE42-B499-C2D4F6EDCD3F}" type="datetime1">
              <a:rPr lang="en-CA" smtClean="0"/>
              <a:t>2018-08-22</a:t>
            </a:fld>
            <a:endParaRPr lang="en-US"/>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6C5CE048-8E8E-3649-AD73-6AC656BFA1B7}" type="slidenum">
              <a:rPr lang="en-US" smtClean="0"/>
              <a:t>‹#›</a:t>
            </a:fld>
            <a:endParaRPr lang="en-US"/>
          </a:p>
        </p:txBody>
      </p:sp>
    </p:spTree>
    <p:extLst>
      <p:ext uri="{BB962C8B-B14F-4D97-AF65-F5344CB8AC3E}">
        <p14:creationId xmlns:p14="http://schemas.microsoft.com/office/powerpoint/2010/main" val="15970208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1B0C50A-8E59-DF4B-BD64-B0F51041354F}" type="datetime1">
              <a:rPr lang="en-CA" smtClean="0"/>
              <a:t>2018-08-22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5CE048-8E8E-3649-AD73-6AC656BFA1B7}" type="slidenum">
              <a:rPr lang="en-US" smtClean="0"/>
              <a:t>‹#›</a:t>
            </a:fld>
            <a:endParaRPr lang="en-US"/>
          </a:p>
        </p:txBody>
      </p:sp>
    </p:spTree>
    <p:extLst>
      <p:ext uri="{BB962C8B-B14F-4D97-AF65-F5344CB8AC3E}">
        <p14:creationId xmlns:p14="http://schemas.microsoft.com/office/powerpoint/2010/main" val="3060142714"/>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678F735-221F-F740-8E10-374D390821A7}" type="datetime1">
              <a:rPr lang="en-CA" smtClean="0"/>
              <a:t>2018-08-22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C5CE048-8E8E-3649-AD73-6AC656BFA1B7}" type="slidenum">
              <a:rPr lang="en-US" smtClean="0"/>
              <a:t>‹#›</a:t>
            </a:fld>
            <a:endParaRPr lang="en-US"/>
          </a:p>
        </p:txBody>
      </p:sp>
    </p:spTree>
    <p:extLst>
      <p:ext uri="{BB962C8B-B14F-4D97-AF65-F5344CB8AC3E}">
        <p14:creationId xmlns:p14="http://schemas.microsoft.com/office/powerpoint/2010/main" val="1501702024"/>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690FB6F-F073-D643-86FA-B409297A7178}" type="datetime1">
              <a:rPr lang="en-CA" smtClean="0"/>
              <a:t>2018-08-22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C5CE048-8E8E-3649-AD73-6AC656BFA1B7}" type="slidenum">
              <a:rPr lang="en-US" smtClean="0"/>
              <a:t>‹#›</a:t>
            </a:fld>
            <a:endParaRPr lang="en-US"/>
          </a:p>
        </p:txBody>
      </p:sp>
    </p:spTree>
    <p:extLst>
      <p:ext uri="{BB962C8B-B14F-4D97-AF65-F5344CB8AC3E}">
        <p14:creationId xmlns:p14="http://schemas.microsoft.com/office/powerpoint/2010/main" val="41316784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B31D0C-E0DE-7C40-A6ED-1341DE1F8D1A}" type="datetime1">
              <a:rPr lang="en-CA" smtClean="0"/>
              <a:t>2018-08-22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C5CE048-8E8E-3649-AD73-6AC656BFA1B7}" type="slidenum">
              <a:rPr lang="en-US" smtClean="0"/>
              <a:t>‹#›</a:t>
            </a:fld>
            <a:endParaRPr lang="en-US"/>
          </a:p>
        </p:txBody>
      </p:sp>
    </p:spTree>
    <p:extLst>
      <p:ext uri="{BB962C8B-B14F-4D97-AF65-F5344CB8AC3E}">
        <p14:creationId xmlns:p14="http://schemas.microsoft.com/office/powerpoint/2010/main" val="35187740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6B83844F-B036-0F4D-B8C0-FB95BE1FACF3}" type="datetime1">
              <a:rPr lang="en-CA" smtClean="0"/>
              <a:t>2018-08-22</a:t>
            </a:fld>
            <a:endParaRPr lang="en-US"/>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6C5CE048-8E8E-3649-AD73-6AC656BFA1B7}" type="slidenum">
              <a:rPr lang="en-US" smtClean="0"/>
              <a:t>‹#›</a:t>
            </a:fld>
            <a:endParaRPr lang="en-US"/>
          </a:p>
        </p:txBody>
      </p:sp>
    </p:spTree>
    <p:extLst>
      <p:ext uri="{BB962C8B-B14F-4D97-AF65-F5344CB8AC3E}">
        <p14:creationId xmlns:p14="http://schemas.microsoft.com/office/powerpoint/2010/main" val="1439937417"/>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A58FD762-7A08-DB41-BBAF-AF161F4D1AE0}" type="datetime1">
              <a:rPr lang="en-CA" smtClean="0"/>
              <a:t>2018-08-22</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C5CE048-8E8E-3649-AD73-6AC656BFA1B7}" type="slidenum">
              <a:rPr lang="en-US" smtClean="0"/>
              <a:t>‹#›</a:t>
            </a:fld>
            <a:endParaRPr lang="en-US"/>
          </a:p>
        </p:txBody>
      </p:sp>
    </p:spTree>
    <p:extLst>
      <p:ext uri="{BB962C8B-B14F-4D97-AF65-F5344CB8AC3E}">
        <p14:creationId xmlns:p14="http://schemas.microsoft.com/office/powerpoint/2010/main" val="27382418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457D0095-A46D-6C4A-97FC-B92EA00433A5}" type="datetime1">
              <a:rPr lang="en-CA" smtClean="0"/>
              <a:t>2018-08-22</a:t>
            </a:fld>
            <a:endParaRPr lang="en-US"/>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6C5CE048-8E8E-3649-AD73-6AC656BFA1B7}" type="slidenum">
              <a:rPr lang="en-US" smtClean="0"/>
              <a:t>‹#›</a:t>
            </a:fld>
            <a:endParaRPr lang="en-US"/>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963853981"/>
      </p:ext>
    </p:extLst>
  </p:cSld>
  <p:clrMap bg1="lt1" tx1="dk1" bg2="lt2" tx2="dk2" accent1="accent1" accent2="accent2" accent3="accent3" accent4="accent4" accent5="accent5" accent6="accent6" hlink="hlink" folHlink="folHlink"/>
  <p:sldLayoutIdLst>
    <p:sldLayoutId id="2147484240" r:id="rId1"/>
    <p:sldLayoutId id="2147484241" r:id="rId2"/>
    <p:sldLayoutId id="2147484242" r:id="rId3"/>
    <p:sldLayoutId id="2147484243" r:id="rId4"/>
    <p:sldLayoutId id="2147484244" r:id="rId5"/>
    <p:sldLayoutId id="2147484245" r:id="rId6"/>
    <p:sldLayoutId id="2147484246" r:id="rId7"/>
    <p:sldLayoutId id="2147484247" r:id="rId8"/>
    <p:sldLayoutId id="2147484248" r:id="rId9"/>
    <p:sldLayoutId id="2147484249" r:id="rId10"/>
    <p:sldLayoutId id="2147484250" r:id="rId11"/>
  </p:sldLayoutIdLst>
  <p:hf hdr="0" ftr="0" dt="0"/>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png"/><Relationship Id="rId7" Type="http://schemas.openxmlformats.org/officeDocument/2006/relationships/diagramColors" Target="../diagrams/colors1.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png"/><Relationship Id="rId7" Type="http://schemas.openxmlformats.org/officeDocument/2006/relationships/image" Target="../media/image15.svg"/><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image" Target="../media/image14.png"/><Relationship Id="rId5" Type="http://schemas.openxmlformats.org/officeDocument/2006/relationships/image" Target="../media/image13.svg"/><Relationship Id="rId4" Type="http://schemas.openxmlformats.org/officeDocument/2006/relationships/image" Target="../media/image12.png"/><Relationship Id="rId9" Type="http://schemas.openxmlformats.org/officeDocument/2006/relationships/image" Target="../media/image17.svg"/></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20.png"/><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password.kaspersky.com/"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png"/><Relationship Id="rId7"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jpeg"/></Relationships>
</file>

<file path=ppt/slides/_rels/slide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5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45.png"/><Relationship Id="rId4" Type="http://schemas.openxmlformats.org/officeDocument/2006/relationships/image" Target="../media/image44.png"/></Relationships>
</file>

<file path=ppt/slides/_rels/slide56.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DF55B15-4869-AF47-943D-0CD400EB0D16}"/>
              </a:ext>
            </a:extLst>
          </p:cNvPr>
          <p:cNvPicPr>
            <a:picLocks noChangeAspect="1"/>
          </p:cNvPicPr>
          <p:nvPr/>
        </p:nvPicPr>
        <p:blipFill>
          <a:blip r:embed="rId3"/>
          <a:stretch>
            <a:fillRect/>
          </a:stretch>
        </p:blipFill>
        <p:spPr>
          <a:xfrm>
            <a:off x="0" y="6487518"/>
            <a:ext cx="874643" cy="370482"/>
          </a:xfrm>
          <a:prstGeom prst="rect">
            <a:avLst/>
          </a:prstGeom>
        </p:spPr>
      </p:pic>
      <p:sp>
        <p:nvSpPr>
          <p:cNvPr id="2" name="Title 1">
            <a:extLst>
              <a:ext uri="{FF2B5EF4-FFF2-40B4-BE49-F238E27FC236}">
                <a16:creationId xmlns:a16="http://schemas.microsoft.com/office/drawing/2014/main" id="{BF6EB57C-9A5D-7847-992E-553A98031311}"/>
              </a:ext>
            </a:extLst>
          </p:cNvPr>
          <p:cNvSpPr>
            <a:spLocks noGrp="1"/>
          </p:cNvSpPr>
          <p:nvPr>
            <p:ph type="ctrTitle"/>
          </p:nvPr>
        </p:nvSpPr>
        <p:spPr>
          <a:xfrm>
            <a:off x="1051560" y="560071"/>
            <a:ext cx="10641330" cy="2203007"/>
          </a:xfrm>
        </p:spPr>
        <p:txBody>
          <a:bodyPr>
            <a:normAutofit/>
          </a:bodyPr>
          <a:lstStyle/>
          <a:p>
            <a:r>
              <a:rPr lang="en-CA" sz="4400" dirty="0"/>
              <a:t>Introduction to Web Application Penetration Testing</a:t>
            </a:r>
            <a:endParaRPr lang="en-US" sz="4400" dirty="0"/>
          </a:p>
        </p:txBody>
      </p:sp>
      <p:sp>
        <p:nvSpPr>
          <p:cNvPr id="5" name="Subtitle 4">
            <a:extLst>
              <a:ext uri="{FF2B5EF4-FFF2-40B4-BE49-F238E27FC236}">
                <a16:creationId xmlns:a16="http://schemas.microsoft.com/office/drawing/2014/main" id="{E6DC9978-17AB-BD49-89F5-0A39674BE3DD}"/>
              </a:ext>
            </a:extLst>
          </p:cNvPr>
          <p:cNvSpPr>
            <a:spLocks noGrp="1"/>
          </p:cNvSpPr>
          <p:nvPr>
            <p:ph type="subTitle" idx="1"/>
          </p:nvPr>
        </p:nvSpPr>
        <p:spPr>
          <a:xfrm>
            <a:off x="8778240" y="4926360"/>
            <a:ext cx="2240280" cy="1069848"/>
          </a:xfrm>
        </p:spPr>
        <p:txBody>
          <a:bodyPr>
            <a:normAutofit/>
          </a:bodyPr>
          <a:lstStyle/>
          <a:p>
            <a:r>
              <a:rPr lang="en-US" sz="2400" i="1" cap="none" dirty="0">
                <a:solidFill>
                  <a:schemeClr val="bg1"/>
                </a:solidFill>
                <a:latin typeface="+mj-lt"/>
              </a:rPr>
              <a:t>By: Rana Khalil</a:t>
            </a:r>
          </a:p>
        </p:txBody>
      </p:sp>
    </p:spTree>
    <p:extLst>
      <p:ext uri="{BB962C8B-B14F-4D97-AF65-F5344CB8AC3E}">
        <p14:creationId xmlns:p14="http://schemas.microsoft.com/office/powerpoint/2010/main" val="25386208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1A9C48-23E0-7E4D-B076-862776A45963}"/>
              </a:ext>
            </a:extLst>
          </p:cNvPr>
          <p:cNvSpPr>
            <a:spLocks noGrp="1"/>
          </p:cNvSpPr>
          <p:nvPr>
            <p:ph type="title"/>
          </p:nvPr>
        </p:nvSpPr>
        <p:spPr/>
        <p:txBody>
          <a:bodyPr/>
          <a:lstStyle/>
          <a:p>
            <a:r>
              <a:rPr lang="en-US" dirty="0"/>
              <a:t>What is </a:t>
            </a:r>
            <a:r>
              <a:rPr lang="en-US" dirty="0" err="1"/>
              <a:t>owasp</a:t>
            </a:r>
            <a:r>
              <a:rPr lang="en-US" dirty="0"/>
              <a:t>? </a:t>
            </a:r>
          </a:p>
        </p:txBody>
      </p:sp>
      <p:sp>
        <p:nvSpPr>
          <p:cNvPr id="6" name="Slide Number Placeholder 5">
            <a:extLst>
              <a:ext uri="{FF2B5EF4-FFF2-40B4-BE49-F238E27FC236}">
                <a16:creationId xmlns:a16="http://schemas.microsoft.com/office/drawing/2014/main" id="{D9220048-E50C-344D-BB06-37245ECD51EA}"/>
              </a:ext>
            </a:extLst>
          </p:cNvPr>
          <p:cNvSpPr>
            <a:spLocks noGrp="1"/>
          </p:cNvSpPr>
          <p:nvPr>
            <p:ph type="sldNum" sz="quarter" idx="12"/>
          </p:nvPr>
        </p:nvSpPr>
        <p:spPr>
          <a:xfrm>
            <a:off x="11218334" y="6427104"/>
            <a:ext cx="973666" cy="274320"/>
          </a:xfrm>
        </p:spPr>
        <p:txBody>
          <a:bodyPr/>
          <a:lstStyle/>
          <a:p>
            <a:fld id="{6C5CE048-8E8E-3649-AD73-6AC656BFA1B7}" type="slidenum">
              <a:rPr lang="en-US" sz="2200" smtClean="0"/>
              <a:t>10</a:t>
            </a:fld>
            <a:endParaRPr lang="en-US" sz="2200" dirty="0"/>
          </a:p>
        </p:txBody>
      </p:sp>
      <p:pic>
        <p:nvPicPr>
          <p:cNvPr id="8" name="Picture 7">
            <a:extLst>
              <a:ext uri="{FF2B5EF4-FFF2-40B4-BE49-F238E27FC236}">
                <a16:creationId xmlns:a16="http://schemas.microsoft.com/office/drawing/2014/main" id="{AC567236-B3D6-374A-81B1-E0EBEAADCEB3}"/>
              </a:ext>
            </a:extLst>
          </p:cNvPr>
          <p:cNvPicPr>
            <a:picLocks noChangeAspect="1"/>
          </p:cNvPicPr>
          <p:nvPr/>
        </p:nvPicPr>
        <p:blipFill>
          <a:blip r:embed="rId3"/>
          <a:stretch>
            <a:fillRect/>
          </a:stretch>
        </p:blipFill>
        <p:spPr>
          <a:xfrm>
            <a:off x="0" y="6487518"/>
            <a:ext cx="874643" cy="370482"/>
          </a:xfrm>
          <a:prstGeom prst="rect">
            <a:avLst/>
          </a:prstGeom>
        </p:spPr>
      </p:pic>
      <p:sp>
        <p:nvSpPr>
          <p:cNvPr id="9" name="Content Placeholder 2">
            <a:extLst>
              <a:ext uri="{FF2B5EF4-FFF2-40B4-BE49-F238E27FC236}">
                <a16:creationId xmlns:a16="http://schemas.microsoft.com/office/drawing/2014/main" id="{1540F058-7E2E-CB48-88AB-0AAFC8FF7309}"/>
              </a:ext>
            </a:extLst>
          </p:cNvPr>
          <p:cNvSpPr txBox="1">
            <a:spLocks/>
          </p:cNvSpPr>
          <p:nvPr/>
        </p:nvSpPr>
        <p:spPr>
          <a:xfrm>
            <a:off x="581192" y="2180496"/>
            <a:ext cx="6594860" cy="3678303"/>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endParaRPr lang="en-US" dirty="0"/>
          </a:p>
        </p:txBody>
      </p:sp>
      <p:sp>
        <p:nvSpPr>
          <p:cNvPr id="4" name="Content Placeholder 3">
            <a:extLst>
              <a:ext uri="{FF2B5EF4-FFF2-40B4-BE49-F238E27FC236}">
                <a16:creationId xmlns:a16="http://schemas.microsoft.com/office/drawing/2014/main" id="{35B653EB-0409-BF4E-A317-335AE31F7107}"/>
              </a:ext>
            </a:extLst>
          </p:cNvPr>
          <p:cNvSpPr>
            <a:spLocks noGrp="1"/>
          </p:cNvSpPr>
          <p:nvPr>
            <p:ph idx="1"/>
          </p:nvPr>
        </p:nvSpPr>
        <p:spPr>
          <a:xfrm>
            <a:off x="581193" y="2180496"/>
            <a:ext cx="6967472" cy="4246608"/>
          </a:xfrm>
        </p:spPr>
        <p:txBody>
          <a:bodyPr anchor="t">
            <a:normAutofit/>
          </a:bodyPr>
          <a:lstStyle/>
          <a:p>
            <a:r>
              <a:rPr lang="en-CA" dirty="0"/>
              <a:t>Stands for Open Web Application Security Project</a:t>
            </a:r>
          </a:p>
          <a:p>
            <a:r>
              <a:rPr lang="en-CA" dirty="0"/>
              <a:t>International open source community “dedicated to enabling organizations to conceive, develop, acquire, operate, and maintain applications that can be trusted”. </a:t>
            </a:r>
          </a:p>
          <a:p>
            <a:r>
              <a:rPr lang="en-CA" dirty="0"/>
              <a:t>Contains widely used and popular tools such as the ZAP.</a:t>
            </a:r>
          </a:p>
          <a:p>
            <a:r>
              <a:rPr lang="en-CA" dirty="0"/>
              <a:t>OWASP TOP 10 Project</a:t>
            </a:r>
          </a:p>
          <a:p>
            <a:endParaRPr lang="en-CA" dirty="0"/>
          </a:p>
          <a:p>
            <a:pPr marL="324000" lvl="1" indent="0">
              <a:buNone/>
            </a:pPr>
            <a:endParaRPr lang="en-CA" dirty="0"/>
          </a:p>
          <a:p>
            <a:pPr lvl="1"/>
            <a:endParaRPr lang="en-CA" dirty="0"/>
          </a:p>
          <a:p>
            <a:endParaRPr lang="en-CA" dirty="0"/>
          </a:p>
          <a:p>
            <a:endParaRPr lang="en-CA" dirty="0"/>
          </a:p>
          <a:p>
            <a:endParaRPr lang="en-US" dirty="0"/>
          </a:p>
          <a:p>
            <a:pPr marL="0" indent="0">
              <a:buNone/>
            </a:pPr>
            <a:endParaRPr lang="en-US" dirty="0"/>
          </a:p>
        </p:txBody>
      </p:sp>
      <p:pic>
        <p:nvPicPr>
          <p:cNvPr id="7" name="Picture 6">
            <a:extLst>
              <a:ext uri="{FF2B5EF4-FFF2-40B4-BE49-F238E27FC236}">
                <a16:creationId xmlns:a16="http://schemas.microsoft.com/office/drawing/2014/main" id="{5FAD6D54-455B-7A4F-BA37-BFA832B4E630}"/>
              </a:ext>
            </a:extLst>
          </p:cNvPr>
          <p:cNvPicPr>
            <a:picLocks noChangeAspect="1"/>
          </p:cNvPicPr>
          <p:nvPr/>
        </p:nvPicPr>
        <p:blipFill>
          <a:blip r:embed="rId4"/>
          <a:stretch>
            <a:fillRect/>
          </a:stretch>
        </p:blipFill>
        <p:spPr>
          <a:xfrm>
            <a:off x="8527755" y="2444507"/>
            <a:ext cx="2690578" cy="2633331"/>
          </a:xfrm>
          <a:prstGeom prst="rect">
            <a:avLst/>
          </a:prstGeom>
        </p:spPr>
      </p:pic>
    </p:spTree>
    <p:extLst>
      <p:ext uri="{BB962C8B-B14F-4D97-AF65-F5344CB8AC3E}">
        <p14:creationId xmlns:p14="http://schemas.microsoft.com/office/powerpoint/2010/main" val="8413813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1A9C48-23E0-7E4D-B076-862776A45963}"/>
              </a:ext>
            </a:extLst>
          </p:cNvPr>
          <p:cNvSpPr>
            <a:spLocks noGrp="1"/>
          </p:cNvSpPr>
          <p:nvPr>
            <p:ph type="title"/>
          </p:nvPr>
        </p:nvSpPr>
        <p:spPr/>
        <p:txBody>
          <a:bodyPr/>
          <a:lstStyle/>
          <a:p>
            <a:r>
              <a:rPr lang="en-US" dirty="0"/>
              <a:t>Abstract pen testing Methodology</a:t>
            </a:r>
          </a:p>
        </p:txBody>
      </p:sp>
      <p:sp>
        <p:nvSpPr>
          <p:cNvPr id="6" name="Slide Number Placeholder 5">
            <a:extLst>
              <a:ext uri="{FF2B5EF4-FFF2-40B4-BE49-F238E27FC236}">
                <a16:creationId xmlns:a16="http://schemas.microsoft.com/office/drawing/2014/main" id="{D9220048-E50C-344D-BB06-37245ECD51EA}"/>
              </a:ext>
            </a:extLst>
          </p:cNvPr>
          <p:cNvSpPr>
            <a:spLocks noGrp="1"/>
          </p:cNvSpPr>
          <p:nvPr>
            <p:ph type="sldNum" sz="quarter" idx="12"/>
          </p:nvPr>
        </p:nvSpPr>
        <p:spPr>
          <a:xfrm>
            <a:off x="11218334" y="6427104"/>
            <a:ext cx="973666" cy="274320"/>
          </a:xfrm>
        </p:spPr>
        <p:txBody>
          <a:bodyPr/>
          <a:lstStyle/>
          <a:p>
            <a:fld id="{6C5CE048-8E8E-3649-AD73-6AC656BFA1B7}" type="slidenum">
              <a:rPr lang="en-US" sz="2200" smtClean="0"/>
              <a:t>11</a:t>
            </a:fld>
            <a:endParaRPr lang="en-US" sz="2200" dirty="0"/>
          </a:p>
        </p:txBody>
      </p:sp>
      <p:pic>
        <p:nvPicPr>
          <p:cNvPr id="8" name="Picture 7">
            <a:extLst>
              <a:ext uri="{FF2B5EF4-FFF2-40B4-BE49-F238E27FC236}">
                <a16:creationId xmlns:a16="http://schemas.microsoft.com/office/drawing/2014/main" id="{AC567236-B3D6-374A-81B1-E0EBEAADCEB3}"/>
              </a:ext>
            </a:extLst>
          </p:cNvPr>
          <p:cNvPicPr>
            <a:picLocks noChangeAspect="1"/>
          </p:cNvPicPr>
          <p:nvPr/>
        </p:nvPicPr>
        <p:blipFill>
          <a:blip r:embed="rId3"/>
          <a:stretch>
            <a:fillRect/>
          </a:stretch>
        </p:blipFill>
        <p:spPr>
          <a:xfrm>
            <a:off x="0" y="6487518"/>
            <a:ext cx="874643" cy="370482"/>
          </a:xfrm>
          <a:prstGeom prst="rect">
            <a:avLst/>
          </a:prstGeom>
        </p:spPr>
      </p:pic>
      <p:sp>
        <p:nvSpPr>
          <p:cNvPr id="9" name="Content Placeholder 2">
            <a:extLst>
              <a:ext uri="{FF2B5EF4-FFF2-40B4-BE49-F238E27FC236}">
                <a16:creationId xmlns:a16="http://schemas.microsoft.com/office/drawing/2014/main" id="{1540F058-7E2E-CB48-88AB-0AAFC8FF7309}"/>
              </a:ext>
            </a:extLst>
          </p:cNvPr>
          <p:cNvSpPr txBox="1">
            <a:spLocks/>
          </p:cNvSpPr>
          <p:nvPr/>
        </p:nvSpPr>
        <p:spPr>
          <a:xfrm>
            <a:off x="581192" y="2180496"/>
            <a:ext cx="6594860" cy="3678303"/>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endParaRPr lang="en-US" dirty="0"/>
          </a:p>
        </p:txBody>
      </p:sp>
      <p:sp>
        <p:nvSpPr>
          <p:cNvPr id="4" name="Content Placeholder 3">
            <a:extLst>
              <a:ext uri="{FF2B5EF4-FFF2-40B4-BE49-F238E27FC236}">
                <a16:creationId xmlns:a16="http://schemas.microsoft.com/office/drawing/2014/main" id="{35B653EB-0409-BF4E-A317-335AE31F7107}"/>
              </a:ext>
            </a:extLst>
          </p:cNvPr>
          <p:cNvSpPr>
            <a:spLocks noGrp="1"/>
          </p:cNvSpPr>
          <p:nvPr>
            <p:ph idx="1"/>
          </p:nvPr>
        </p:nvSpPr>
        <p:spPr>
          <a:xfrm>
            <a:off x="581193" y="2180496"/>
            <a:ext cx="6967472" cy="4246608"/>
          </a:xfrm>
        </p:spPr>
        <p:txBody>
          <a:bodyPr anchor="t">
            <a:normAutofit/>
          </a:bodyPr>
          <a:lstStyle/>
          <a:p>
            <a:endParaRPr lang="en-CA" dirty="0"/>
          </a:p>
          <a:p>
            <a:pPr marL="324000" lvl="1" indent="0">
              <a:buNone/>
            </a:pPr>
            <a:endParaRPr lang="en-CA" dirty="0"/>
          </a:p>
          <a:p>
            <a:pPr lvl="1"/>
            <a:endParaRPr lang="en-CA" dirty="0"/>
          </a:p>
          <a:p>
            <a:endParaRPr lang="en-CA" dirty="0"/>
          </a:p>
          <a:p>
            <a:endParaRPr lang="en-CA" dirty="0"/>
          </a:p>
          <a:p>
            <a:endParaRPr lang="en-US" dirty="0"/>
          </a:p>
          <a:p>
            <a:pPr marL="0" indent="0">
              <a:buNone/>
            </a:pPr>
            <a:endParaRPr lang="en-US" dirty="0"/>
          </a:p>
        </p:txBody>
      </p:sp>
      <p:graphicFrame>
        <p:nvGraphicFramePr>
          <p:cNvPr id="3" name="Diagram 2">
            <a:extLst>
              <a:ext uri="{FF2B5EF4-FFF2-40B4-BE49-F238E27FC236}">
                <a16:creationId xmlns:a16="http://schemas.microsoft.com/office/drawing/2014/main" id="{DD8F8A62-2FC5-5745-877C-D97BEB5F7AC0}"/>
              </a:ext>
            </a:extLst>
          </p:cNvPr>
          <p:cNvGraphicFramePr/>
          <p:nvPr>
            <p:extLst>
              <p:ext uri="{D42A27DB-BD31-4B8C-83A1-F6EECF244321}">
                <p14:modId xmlns:p14="http://schemas.microsoft.com/office/powerpoint/2010/main" val="2508840062"/>
              </p:ext>
            </p:extLst>
          </p:nvPr>
        </p:nvGraphicFramePr>
        <p:xfrm>
          <a:off x="581192" y="291830"/>
          <a:ext cx="11286554" cy="656616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2560117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6EB57C-9A5D-7847-992E-553A98031311}"/>
              </a:ext>
            </a:extLst>
          </p:cNvPr>
          <p:cNvSpPr>
            <a:spLocks noGrp="1"/>
          </p:cNvSpPr>
          <p:nvPr>
            <p:ph type="ctrTitle"/>
          </p:nvPr>
        </p:nvSpPr>
        <p:spPr>
          <a:xfrm>
            <a:off x="437321" y="598983"/>
            <a:ext cx="10641330" cy="2441546"/>
          </a:xfrm>
        </p:spPr>
        <p:txBody>
          <a:bodyPr anchor="ctr">
            <a:normAutofit/>
          </a:bodyPr>
          <a:lstStyle/>
          <a:p>
            <a:r>
              <a:rPr lang="en-US" dirty="0"/>
              <a:t>Software setup</a:t>
            </a:r>
          </a:p>
        </p:txBody>
      </p:sp>
      <p:sp>
        <p:nvSpPr>
          <p:cNvPr id="7" name="Subtitle 2">
            <a:extLst>
              <a:ext uri="{FF2B5EF4-FFF2-40B4-BE49-F238E27FC236}">
                <a16:creationId xmlns:a16="http://schemas.microsoft.com/office/drawing/2014/main" id="{C0E2DC70-02F9-9B45-8D5A-8CD340158510}"/>
              </a:ext>
            </a:extLst>
          </p:cNvPr>
          <p:cNvSpPr txBox="1">
            <a:spLocks/>
          </p:cNvSpPr>
          <p:nvPr/>
        </p:nvSpPr>
        <p:spPr>
          <a:xfrm>
            <a:off x="8822635" y="4964064"/>
            <a:ext cx="3200400" cy="1463040"/>
          </a:xfrm>
          <a:prstGeom prst="rect">
            <a:avLst/>
          </a:prstGeom>
        </p:spPr>
        <p:txBody>
          <a:bodyPr vert="horz" lIns="91440" tIns="45720" rIns="91440" bIns="45720" rtlCol="0" anchor="ctr">
            <a:normAutofit/>
          </a:bodyPr>
          <a:lstStyle>
            <a:lvl1pPr marL="0" indent="0" algn="l" defTabSz="914400" rtl="0" eaLnBrk="1" latinLnBrk="0" hangingPunct="1">
              <a:lnSpc>
                <a:spcPct val="100000"/>
              </a:lnSpc>
              <a:spcBef>
                <a:spcPts val="0"/>
              </a:spcBef>
              <a:spcAft>
                <a:spcPts val="200"/>
              </a:spcAft>
              <a:buClr>
                <a:schemeClr val="accent2"/>
              </a:buClr>
              <a:buSzPct val="100000"/>
              <a:buFont typeface="Tw Cen MT" panose="020B0602020104020603" pitchFamily="34" charset="0"/>
              <a:buNone/>
              <a:defRPr sz="1800" kern="1200">
                <a:solidFill>
                  <a:schemeClr val="tx1">
                    <a:lumMod val="90000"/>
                    <a:lumOff val="10000"/>
                  </a:schemeClr>
                </a:solidFill>
                <a:latin typeface="+mn-lt"/>
                <a:ea typeface="+mn-ea"/>
                <a:cs typeface="+mn-cs"/>
              </a:defRPr>
            </a:lvl1pPr>
            <a:lvl2pPr marL="457200" indent="0" algn="ctr" defTabSz="914400" rtl="0" eaLnBrk="1" latinLnBrk="0" hangingPunct="1">
              <a:lnSpc>
                <a:spcPct val="90000"/>
              </a:lnSpc>
              <a:spcBef>
                <a:spcPts val="200"/>
              </a:spcBef>
              <a:spcAft>
                <a:spcPts val="400"/>
              </a:spcAft>
              <a:buClr>
                <a:schemeClr val="accent2"/>
              </a:buClr>
              <a:buFont typeface="Wingdings 3" pitchFamily="18" charset="2"/>
              <a:buNone/>
              <a:defRPr sz="1800" kern="1200">
                <a:solidFill>
                  <a:schemeClr val="tx1"/>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2"/>
              </a:buClr>
              <a:buFont typeface="Wingdings 3" pitchFamily="18" charset="2"/>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2"/>
              </a:buClr>
              <a:buFont typeface="Wingdings 3" pitchFamily="18" charset="2"/>
              <a:buNone/>
              <a:defRPr sz="1800" kern="1200">
                <a:solidFill>
                  <a:schemeClr val="tx1"/>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2"/>
              </a:buClr>
              <a:buFont typeface="Wingdings 3" pitchFamily="18" charset="2"/>
              <a:buNone/>
              <a:defRPr sz="1800" kern="1200">
                <a:solidFill>
                  <a:schemeClr val="tx1"/>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2"/>
              </a:buClr>
              <a:buFont typeface="Wingdings 3" pitchFamily="18" charset="2"/>
              <a:buNone/>
              <a:defRPr sz="1800" kern="1200">
                <a:solidFill>
                  <a:schemeClr val="tx1"/>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2"/>
              </a:buClr>
              <a:buFont typeface="Wingdings 3" pitchFamily="18" charset="2"/>
              <a:buNone/>
              <a:defRPr sz="1800" kern="1200">
                <a:solidFill>
                  <a:schemeClr val="tx1"/>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2"/>
              </a:buClr>
              <a:buFont typeface="Wingdings 3" pitchFamily="18" charset="2"/>
              <a:buNone/>
              <a:defRPr sz="1800" kern="1200">
                <a:solidFill>
                  <a:schemeClr val="tx1"/>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2"/>
              </a:buClr>
              <a:buFont typeface="Wingdings 3" pitchFamily="18" charset="2"/>
              <a:buNone/>
              <a:defRPr sz="1800" kern="1200">
                <a:solidFill>
                  <a:schemeClr val="tx1"/>
                </a:solidFill>
                <a:latin typeface="+mn-lt"/>
                <a:ea typeface="+mn-ea"/>
                <a:cs typeface="+mn-cs"/>
              </a:defRPr>
            </a:lvl9pPr>
          </a:lstStyle>
          <a:p>
            <a:r>
              <a:rPr lang="en-US" dirty="0">
                <a:solidFill>
                  <a:schemeClr val="bg1"/>
                </a:solidFill>
              </a:rPr>
              <a:t>SECTION 2</a:t>
            </a:r>
          </a:p>
        </p:txBody>
      </p:sp>
      <p:pic>
        <p:nvPicPr>
          <p:cNvPr id="8" name="Picture 7">
            <a:extLst>
              <a:ext uri="{FF2B5EF4-FFF2-40B4-BE49-F238E27FC236}">
                <a16:creationId xmlns:a16="http://schemas.microsoft.com/office/drawing/2014/main" id="{D28A8B08-CBDD-194B-96E6-0A7C647EFE53}"/>
              </a:ext>
            </a:extLst>
          </p:cNvPr>
          <p:cNvPicPr>
            <a:picLocks noChangeAspect="1"/>
          </p:cNvPicPr>
          <p:nvPr/>
        </p:nvPicPr>
        <p:blipFill>
          <a:blip r:embed="rId3"/>
          <a:stretch>
            <a:fillRect/>
          </a:stretch>
        </p:blipFill>
        <p:spPr>
          <a:xfrm>
            <a:off x="0" y="6487518"/>
            <a:ext cx="874643" cy="370482"/>
          </a:xfrm>
          <a:prstGeom prst="rect">
            <a:avLst/>
          </a:prstGeom>
        </p:spPr>
      </p:pic>
    </p:spTree>
    <p:extLst>
      <p:ext uri="{BB962C8B-B14F-4D97-AF65-F5344CB8AC3E}">
        <p14:creationId xmlns:p14="http://schemas.microsoft.com/office/powerpoint/2010/main" val="12101048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1A9C48-23E0-7E4D-B076-862776A45963}"/>
              </a:ext>
            </a:extLst>
          </p:cNvPr>
          <p:cNvSpPr>
            <a:spLocks noGrp="1"/>
          </p:cNvSpPr>
          <p:nvPr>
            <p:ph type="title"/>
          </p:nvPr>
        </p:nvSpPr>
        <p:spPr/>
        <p:txBody>
          <a:bodyPr/>
          <a:lstStyle/>
          <a:p>
            <a:r>
              <a:rPr lang="en-US" dirty="0"/>
              <a:t>software SETUP</a:t>
            </a:r>
          </a:p>
        </p:txBody>
      </p:sp>
      <p:sp>
        <p:nvSpPr>
          <p:cNvPr id="6" name="Slide Number Placeholder 5">
            <a:extLst>
              <a:ext uri="{FF2B5EF4-FFF2-40B4-BE49-F238E27FC236}">
                <a16:creationId xmlns:a16="http://schemas.microsoft.com/office/drawing/2014/main" id="{D9220048-E50C-344D-BB06-37245ECD51EA}"/>
              </a:ext>
            </a:extLst>
          </p:cNvPr>
          <p:cNvSpPr>
            <a:spLocks noGrp="1"/>
          </p:cNvSpPr>
          <p:nvPr>
            <p:ph type="sldNum" sz="quarter" idx="12"/>
          </p:nvPr>
        </p:nvSpPr>
        <p:spPr>
          <a:xfrm>
            <a:off x="11218334" y="6427104"/>
            <a:ext cx="973666" cy="274320"/>
          </a:xfrm>
        </p:spPr>
        <p:txBody>
          <a:bodyPr/>
          <a:lstStyle/>
          <a:p>
            <a:fld id="{6C5CE048-8E8E-3649-AD73-6AC656BFA1B7}" type="slidenum">
              <a:rPr lang="en-US" sz="2200" smtClean="0"/>
              <a:t>13</a:t>
            </a:fld>
            <a:endParaRPr lang="en-US" sz="2200" dirty="0"/>
          </a:p>
        </p:txBody>
      </p:sp>
      <p:pic>
        <p:nvPicPr>
          <p:cNvPr id="8" name="Picture 7">
            <a:extLst>
              <a:ext uri="{FF2B5EF4-FFF2-40B4-BE49-F238E27FC236}">
                <a16:creationId xmlns:a16="http://schemas.microsoft.com/office/drawing/2014/main" id="{AC567236-B3D6-374A-81B1-E0EBEAADCEB3}"/>
              </a:ext>
            </a:extLst>
          </p:cNvPr>
          <p:cNvPicPr>
            <a:picLocks noChangeAspect="1"/>
          </p:cNvPicPr>
          <p:nvPr/>
        </p:nvPicPr>
        <p:blipFill>
          <a:blip r:embed="rId3"/>
          <a:stretch>
            <a:fillRect/>
          </a:stretch>
        </p:blipFill>
        <p:spPr>
          <a:xfrm>
            <a:off x="0" y="6487518"/>
            <a:ext cx="874643" cy="370482"/>
          </a:xfrm>
          <a:prstGeom prst="rect">
            <a:avLst/>
          </a:prstGeom>
        </p:spPr>
      </p:pic>
      <p:sp>
        <p:nvSpPr>
          <p:cNvPr id="9" name="Content Placeholder 2">
            <a:extLst>
              <a:ext uri="{FF2B5EF4-FFF2-40B4-BE49-F238E27FC236}">
                <a16:creationId xmlns:a16="http://schemas.microsoft.com/office/drawing/2014/main" id="{1540F058-7E2E-CB48-88AB-0AAFC8FF7309}"/>
              </a:ext>
            </a:extLst>
          </p:cNvPr>
          <p:cNvSpPr txBox="1">
            <a:spLocks/>
          </p:cNvSpPr>
          <p:nvPr/>
        </p:nvSpPr>
        <p:spPr>
          <a:xfrm>
            <a:off x="581192" y="2180496"/>
            <a:ext cx="6594860" cy="3678303"/>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endParaRPr lang="en-US" dirty="0"/>
          </a:p>
        </p:txBody>
      </p:sp>
      <p:sp>
        <p:nvSpPr>
          <p:cNvPr id="4" name="Content Placeholder 3">
            <a:extLst>
              <a:ext uri="{FF2B5EF4-FFF2-40B4-BE49-F238E27FC236}">
                <a16:creationId xmlns:a16="http://schemas.microsoft.com/office/drawing/2014/main" id="{35B653EB-0409-BF4E-A317-335AE31F7107}"/>
              </a:ext>
            </a:extLst>
          </p:cNvPr>
          <p:cNvSpPr>
            <a:spLocks noGrp="1"/>
          </p:cNvSpPr>
          <p:nvPr>
            <p:ph idx="1"/>
          </p:nvPr>
        </p:nvSpPr>
        <p:spPr>
          <a:xfrm>
            <a:off x="581192" y="2180496"/>
            <a:ext cx="9497085" cy="4246608"/>
          </a:xfrm>
        </p:spPr>
        <p:txBody>
          <a:bodyPr anchor="t"/>
          <a:lstStyle/>
          <a:p>
            <a:pPr marL="342900" indent="-342900">
              <a:buFont typeface="+mj-lt"/>
              <a:buAutoNum type="arabicPeriod"/>
            </a:pPr>
            <a:r>
              <a:rPr lang="en-US" dirty="0"/>
              <a:t>Download VirtualBox and OWASP BWA Project virtual machine. </a:t>
            </a:r>
          </a:p>
          <a:p>
            <a:pPr marL="342900" indent="-342900">
              <a:buFont typeface="+mj-lt"/>
              <a:buAutoNum type="arabicPeriod"/>
            </a:pPr>
            <a:r>
              <a:rPr lang="en-US" dirty="0"/>
              <a:t>Install OWASP BWA Project </a:t>
            </a:r>
            <a:r>
              <a:rPr lang="en-US" dirty="0" err="1"/>
              <a:t>vm</a:t>
            </a:r>
            <a:r>
              <a:rPr lang="en-US" dirty="0"/>
              <a:t> on VirtualBox.</a:t>
            </a:r>
          </a:p>
          <a:p>
            <a:pPr marL="342900" indent="-342900">
              <a:buFont typeface="+mj-lt"/>
              <a:buAutoNum type="arabicPeriod"/>
            </a:pPr>
            <a:r>
              <a:rPr lang="en-US" dirty="0"/>
              <a:t>Download Firefox and </a:t>
            </a:r>
            <a:r>
              <a:rPr lang="en-US" dirty="0" err="1"/>
              <a:t>FoxyProxy</a:t>
            </a:r>
            <a:r>
              <a:rPr lang="en-US" dirty="0"/>
              <a:t> add-on.</a:t>
            </a:r>
          </a:p>
          <a:p>
            <a:pPr marL="342900" indent="-342900">
              <a:buFont typeface="+mj-lt"/>
              <a:buAutoNum type="arabicPeriod"/>
            </a:pPr>
            <a:r>
              <a:rPr lang="en-US" dirty="0"/>
              <a:t>Download Burp Suite Community Edition and OWASP ZAP.</a:t>
            </a:r>
          </a:p>
          <a:p>
            <a:pPr marL="342900" indent="-342900">
              <a:buFont typeface="+mj-lt"/>
              <a:buAutoNum type="arabicPeriod"/>
            </a:pPr>
            <a:r>
              <a:rPr lang="en-US" dirty="0"/>
              <a:t>Configure Burp and ZAP in </a:t>
            </a:r>
            <a:r>
              <a:rPr lang="en-US" dirty="0" err="1"/>
              <a:t>FoxyProxy</a:t>
            </a:r>
            <a:r>
              <a:rPr lang="en-US" dirty="0"/>
              <a:t>.</a:t>
            </a:r>
          </a:p>
        </p:txBody>
      </p:sp>
    </p:spTree>
    <p:extLst>
      <p:ext uri="{BB962C8B-B14F-4D97-AF65-F5344CB8AC3E}">
        <p14:creationId xmlns:p14="http://schemas.microsoft.com/office/powerpoint/2010/main" val="22923693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1A9C48-23E0-7E4D-B076-862776A45963}"/>
              </a:ext>
            </a:extLst>
          </p:cNvPr>
          <p:cNvSpPr>
            <a:spLocks noGrp="1"/>
          </p:cNvSpPr>
          <p:nvPr>
            <p:ph type="title"/>
          </p:nvPr>
        </p:nvSpPr>
        <p:spPr/>
        <p:txBody>
          <a:bodyPr/>
          <a:lstStyle/>
          <a:p>
            <a:r>
              <a:rPr lang="en-US" dirty="0"/>
              <a:t>How does a proxy work?</a:t>
            </a:r>
          </a:p>
        </p:txBody>
      </p:sp>
      <p:sp>
        <p:nvSpPr>
          <p:cNvPr id="6" name="Slide Number Placeholder 5">
            <a:extLst>
              <a:ext uri="{FF2B5EF4-FFF2-40B4-BE49-F238E27FC236}">
                <a16:creationId xmlns:a16="http://schemas.microsoft.com/office/drawing/2014/main" id="{D9220048-E50C-344D-BB06-37245ECD51EA}"/>
              </a:ext>
            </a:extLst>
          </p:cNvPr>
          <p:cNvSpPr>
            <a:spLocks noGrp="1"/>
          </p:cNvSpPr>
          <p:nvPr>
            <p:ph type="sldNum" sz="quarter" idx="12"/>
          </p:nvPr>
        </p:nvSpPr>
        <p:spPr>
          <a:xfrm>
            <a:off x="11218334" y="6427104"/>
            <a:ext cx="973666" cy="274320"/>
          </a:xfrm>
        </p:spPr>
        <p:txBody>
          <a:bodyPr/>
          <a:lstStyle/>
          <a:p>
            <a:fld id="{6C5CE048-8E8E-3649-AD73-6AC656BFA1B7}" type="slidenum">
              <a:rPr lang="en-US" sz="2200" smtClean="0"/>
              <a:t>14</a:t>
            </a:fld>
            <a:endParaRPr lang="en-US" sz="2200" dirty="0"/>
          </a:p>
        </p:txBody>
      </p:sp>
      <p:pic>
        <p:nvPicPr>
          <p:cNvPr id="8" name="Picture 7">
            <a:extLst>
              <a:ext uri="{FF2B5EF4-FFF2-40B4-BE49-F238E27FC236}">
                <a16:creationId xmlns:a16="http://schemas.microsoft.com/office/drawing/2014/main" id="{AC567236-B3D6-374A-81B1-E0EBEAADCEB3}"/>
              </a:ext>
            </a:extLst>
          </p:cNvPr>
          <p:cNvPicPr>
            <a:picLocks noChangeAspect="1"/>
          </p:cNvPicPr>
          <p:nvPr/>
        </p:nvPicPr>
        <p:blipFill>
          <a:blip r:embed="rId3"/>
          <a:stretch>
            <a:fillRect/>
          </a:stretch>
        </p:blipFill>
        <p:spPr>
          <a:xfrm>
            <a:off x="0" y="6487518"/>
            <a:ext cx="874643" cy="370482"/>
          </a:xfrm>
          <a:prstGeom prst="rect">
            <a:avLst/>
          </a:prstGeom>
        </p:spPr>
      </p:pic>
      <p:sp>
        <p:nvSpPr>
          <p:cNvPr id="9" name="Content Placeholder 2">
            <a:extLst>
              <a:ext uri="{FF2B5EF4-FFF2-40B4-BE49-F238E27FC236}">
                <a16:creationId xmlns:a16="http://schemas.microsoft.com/office/drawing/2014/main" id="{1540F058-7E2E-CB48-88AB-0AAFC8FF7309}"/>
              </a:ext>
            </a:extLst>
          </p:cNvPr>
          <p:cNvSpPr txBox="1">
            <a:spLocks/>
          </p:cNvSpPr>
          <p:nvPr/>
        </p:nvSpPr>
        <p:spPr>
          <a:xfrm>
            <a:off x="581192" y="2180496"/>
            <a:ext cx="6594860" cy="3678303"/>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endParaRPr lang="en-US" dirty="0"/>
          </a:p>
        </p:txBody>
      </p:sp>
      <p:pic>
        <p:nvPicPr>
          <p:cNvPr id="10" name="Picture 9">
            <a:extLst>
              <a:ext uri="{FF2B5EF4-FFF2-40B4-BE49-F238E27FC236}">
                <a16:creationId xmlns:a16="http://schemas.microsoft.com/office/drawing/2014/main" id="{6CF323D1-6AA2-234A-9166-C6D07A060A26}"/>
              </a:ext>
            </a:extLst>
          </p:cNvPr>
          <p:cNvPicPr>
            <a:picLocks noChangeAspect="1"/>
          </p:cNvPicPr>
          <p:nvPr/>
        </p:nvPicPr>
        <p:blipFill>
          <a:blip r:embed="rId4"/>
          <a:stretch>
            <a:fillRect/>
          </a:stretch>
        </p:blipFill>
        <p:spPr>
          <a:xfrm>
            <a:off x="1969309" y="2989325"/>
            <a:ext cx="8792077" cy="2060643"/>
          </a:xfrm>
          <a:prstGeom prst="rect">
            <a:avLst/>
          </a:prstGeom>
        </p:spPr>
      </p:pic>
    </p:spTree>
    <p:extLst>
      <p:ext uri="{BB962C8B-B14F-4D97-AF65-F5344CB8AC3E}">
        <p14:creationId xmlns:p14="http://schemas.microsoft.com/office/powerpoint/2010/main" val="39950418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1A9C48-23E0-7E4D-B076-862776A45963}"/>
              </a:ext>
            </a:extLst>
          </p:cNvPr>
          <p:cNvSpPr>
            <a:spLocks noGrp="1"/>
          </p:cNvSpPr>
          <p:nvPr>
            <p:ph type="title"/>
          </p:nvPr>
        </p:nvSpPr>
        <p:spPr/>
        <p:txBody>
          <a:bodyPr/>
          <a:lstStyle/>
          <a:p>
            <a:r>
              <a:rPr lang="en-US" dirty="0"/>
              <a:t>Software setup</a:t>
            </a:r>
          </a:p>
        </p:txBody>
      </p:sp>
      <p:sp>
        <p:nvSpPr>
          <p:cNvPr id="6" name="Slide Number Placeholder 5">
            <a:extLst>
              <a:ext uri="{FF2B5EF4-FFF2-40B4-BE49-F238E27FC236}">
                <a16:creationId xmlns:a16="http://schemas.microsoft.com/office/drawing/2014/main" id="{D9220048-E50C-344D-BB06-37245ECD51EA}"/>
              </a:ext>
            </a:extLst>
          </p:cNvPr>
          <p:cNvSpPr>
            <a:spLocks noGrp="1"/>
          </p:cNvSpPr>
          <p:nvPr>
            <p:ph type="sldNum" sz="quarter" idx="12"/>
          </p:nvPr>
        </p:nvSpPr>
        <p:spPr>
          <a:xfrm>
            <a:off x="11218334" y="6427104"/>
            <a:ext cx="973666" cy="274320"/>
          </a:xfrm>
        </p:spPr>
        <p:txBody>
          <a:bodyPr/>
          <a:lstStyle/>
          <a:p>
            <a:fld id="{6C5CE048-8E8E-3649-AD73-6AC656BFA1B7}" type="slidenum">
              <a:rPr lang="en-US" sz="2200" smtClean="0"/>
              <a:t>15</a:t>
            </a:fld>
            <a:endParaRPr lang="en-US" sz="2200" dirty="0"/>
          </a:p>
        </p:txBody>
      </p:sp>
      <p:pic>
        <p:nvPicPr>
          <p:cNvPr id="8" name="Picture 7">
            <a:extLst>
              <a:ext uri="{FF2B5EF4-FFF2-40B4-BE49-F238E27FC236}">
                <a16:creationId xmlns:a16="http://schemas.microsoft.com/office/drawing/2014/main" id="{AC567236-B3D6-374A-81B1-E0EBEAADCEB3}"/>
              </a:ext>
            </a:extLst>
          </p:cNvPr>
          <p:cNvPicPr>
            <a:picLocks noChangeAspect="1"/>
          </p:cNvPicPr>
          <p:nvPr/>
        </p:nvPicPr>
        <p:blipFill>
          <a:blip r:embed="rId3"/>
          <a:stretch>
            <a:fillRect/>
          </a:stretch>
        </p:blipFill>
        <p:spPr>
          <a:xfrm>
            <a:off x="0" y="6487518"/>
            <a:ext cx="874643" cy="370482"/>
          </a:xfrm>
          <a:prstGeom prst="rect">
            <a:avLst/>
          </a:prstGeom>
        </p:spPr>
      </p:pic>
      <p:sp>
        <p:nvSpPr>
          <p:cNvPr id="9" name="Content Placeholder 2">
            <a:extLst>
              <a:ext uri="{FF2B5EF4-FFF2-40B4-BE49-F238E27FC236}">
                <a16:creationId xmlns:a16="http://schemas.microsoft.com/office/drawing/2014/main" id="{1540F058-7E2E-CB48-88AB-0AAFC8FF7309}"/>
              </a:ext>
            </a:extLst>
          </p:cNvPr>
          <p:cNvSpPr txBox="1">
            <a:spLocks/>
          </p:cNvSpPr>
          <p:nvPr/>
        </p:nvSpPr>
        <p:spPr>
          <a:xfrm>
            <a:off x="581192" y="2180496"/>
            <a:ext cx="6594860" cy="3678303"/>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endParaRPr lang="en-US" dirty="0"/>
          </a:p>
        </p:txBody>
      </p:sp>
      <p:sp>
        <p:nvSpPr>
          <p:cNvPr id="3" name="TextBox 2">
            <a:extLst>
              <a:ext uri="{FF2B5EF4-FFF2-40B4-BE49-F238E27FC236}">
                <a16:creationId xmlns:a16="http://schemas.microsoft.com/office/drawing/2014/main" id="{9322593C-86CA-8C42-B611-F73CB027E440}"/>
              </a:ext>
            </a:extLst>
          </p:cNvPr>
          <p:cNvSpPr txBox="1"/>
          <p:nvPr/>
        </p:nvSpPr>
        <p:spPr>
          <a:xfrm>
            <a:off x="4941651" y="3702198"/>
            <a:ext cx="3037242" cy="523220"/>
          </a:xfrm>
          <a:prstGeom prst="rect">
            <a:avLst/>
          </a:prstGeom>
          <a:noFill/>
        </p:spPr>
        <p:txBody>
          <a:bodyPr wrap="none" rtlCol="0">
            <a:spAutoFit/>
          </a:bodyPr>
          <a:lstStyle/>
          <a:p>
            <a:r>
              <a:rPr lang="en-US" sz="2800" i="1" dirty="0"/>
              <a:t>Setup Demonstration</a:t>
            </a:r>
          </a:p>
        </p:txBody>
      </p:sp>
    </p:spTree>
    <p:extLst>
      <p:ext uri="{BB962C8B-B14F-4D97-AF65-F5344CB8AC3E}">
        <p14:creationId xmlns:p14="http://schemas.microsoft.com/office/powerpoint/2010/main" val="14100887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6EB57C-9A5D-7847-992E-553A98031311}"/>
              </a:ext>
            </a:extLst>
          </p:cNvPr>
          <p:cNvSpPr>
            <a:spLocks noGrp="1"/>
          </p:cNvSpPr>
          <p:nvPr>
            <p:ph type="ctrTitle"/>
          </p:nvPr>
        </p:nvSpPr>
        <p:spPr>
          <a:xfrm>
            <a:off x="437321" y="598983"/>
            <a:ext cx="10641330" cy="2441546"/>
          </a:xfrm>
        </p:spPr>
        <p:txBody>
          <a:bodyPr anchor="ctr">
            <a:normAutofit/>
          </a:bodyPr>
          <a:lstStyle/>
          <a:p>
            <a:r>
              <a:rPr lang="en-US" dirty="0"/>
              <a:t>Mapping and ANALYZING the application</a:t>
            </a:r>
          </a:p>
        </p:txBody>
      </p:sp>
      <p:sp>
        <p:nvSpPr>
          <p:cNvPr id="7" name="Subtitle 2">
            <a:extLst>
              <a:ext uri="{FF2B5EF4-FFF2-40B4-BE49-F238E27FC236}">
                <a16:creationId xmlns:a16="http://schemas.microsoft.com/office/drawing/2014/main" id="{C0E2DC70-02F9-9B45-8D5A-8CD340158510}"/>
              </a:ext>
            </a:extLst>
          </p:cNvPr>
          <p:cNvSpPr txBox="1">
            <a:spLocks/>
          </p:cNvSpPr>
          <p:nvPr/>
        </p:nvSpPr>
        <p:spPr>
          <a:xfrm>
            <a:off x="8822635" y="4964064"/>
            <a:ext cx="3200400" cy="1463040"/>
          </a:xfrm>
          <a:prstGeom prst="rect">
            <a:avLst/>
          </a:prstGeom>
        </p:spPr>
        <p:txBody>
          <a:bodyPr vert="horz" lIns="91440" tIns="45720" rIns="91440" bIns="45720" rtlCol="0" anchor="ctr">
            <a:normAutofit/>
          </a:bodyPr>
          <a:lstStyle>
            <a:lvl1pPr marL="0" indent="0" algn="l" defTabSz="914400" rtl="0" eaLnBrk="1" latinLnBrk="0" hangingPunct="1">
              <a:lnSpc>
                <a:spcPct val="100000"/>
              </a:lnSpc>
              <a:spcBef>
                <a:spcPts val="0"/>
              </a:spcBef>
              <a:spcAft>
                <a:spcPts val="200"/>
              </a:spcAft>
              <a:buClr>
                <a:schemeClr val="accent2"/>
              </a:buClr>
              <a:buSzPct val="100000"/>
              <a:buFont typeface="Tw Cen MT" panose="020B0602020104020603" pitchFamily="34" charset="0"/>
              <a:buNone/>
              <a:defRPr sz="1800" kern="1200">
                <a:solidFill>
                  <a:schemeClr val="tx1">
                    <a:lumMod val="90000"/>
                    <a:lumOff val="10000"/>
                  </a:schemeClr>
                </a:solidFill>
                <a:latin typeface="+mn-lt"/>
                <a:ea typeface="+mn-ea"/>
                <a:cs typeface="+mn-cs"/>
              </a:defRPr>
            </a:lvl1pPr>
            <a:lvl2pPr marL="457200" indent="0" algn="ctr" defTabSz="914400" rtl="0" eaLnBrk="1" latinLnBrk="0" hangingPunct="1">
              <a:lnSpc>
                <a:spcPct val="90000"/>
              </a:lnSpc>
              <a:spcBef>
                <a:spcPts val="200"/>
              </a:spcBef>
              <a:spcAft>
                <a:spcPts val="400"/>
              </a:spcAft>
              <a:buClr>
                <a:schemeClr val="accent2"/>
              </a:buClr>
              <a:buFont typeface="Wingdings 3" pitchFamily="18" charset="2"/>
              <a:buNone/>
              <a:defRPr sz="1800" kern="1200">
                <a:solidFill>
                  <a:schemeClr val="tx1"/>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2"/>
              </a:buClr>
              <a:buFont typeface="Wingdings 3" pitchFamily="18" charset="2"/>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2"/>
              </a:buClr>
              <a:buFont typeface="Wingdings 3" pitchFamily="18" charset="2"/>
              <a:buNone/>
              <a:defRPr sz="1800" kern="1200">
                <a:solidFill>
                  <a:schemeClr val="tx1"/>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2"/>
              </a:buClr>
              <a:buFont typeface="Wingdings 3" pitchFamily="18" charset="2"/>
              <a:buNone/>
              <a:defRPr sz="1800" kern="1200">
                <a:solidFill>
                  <a:schemeClr val="tx1"/>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2"/>
              </a:buClr>
              <a:buFont typeface="Wingdings 3" pitchFamily="18" charset="2"/>
              <a:buNone/>
              <a:defRPr sz="1800" kern="1200">
                <a:solidFill>
                  <a:schemeClr val="tx1"/>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2"/>
              </a:buClr>
              <a:buFont typeface="Wingdings 3" pitchFamily="18" charset="2"/>
              <a:buNone/>
              <a:defRPr sz="1800" kern="1200">
                <a:solidFill>
                  <a:schemeClr val="tx1"/>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2"/>
              </a:buClr>
              <a:buFont typeface="Wingdings 3" pitchFamily="18" charset="2"/>
              <a:buNone/>
              <a:defRPr sz="1800" kern="1200">
                <a:solidFill>
                  <a:schemeClr val="tx1"/>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2"/>
              </a:buClr>
              <a:buFont typeface="Wingdings 3" pitchFamily="18" charset="2"/>
              <a:buNone/>
              <a:defRPr sz="1800" kern="1200">
                <a:solidFill>
                  <a:schemeClr val="tx1"/>
                </a:solidFill>
                <a:latin typeface="+mn-lt"/>
                <a:ea typeface="+mn-ea"/>
                <a:cs typeface="+mn-cs"/>
              </a:defRPr>
            </a:lvl9pPr>
          </a:lstStyle>
          <a:p>
            <a:r>
              <a:rPr lang="en-US" dirty="0">
                <a:solidFill>
                  <a:schemeClr val="bg1"/>
                </a:solidFill>
              </a:rPr>
              <a:t>SECTION 3</a:t>
            </a:r>
          </a:p>
        </p:txBody>
      </p:sp>
      <p:pic>
        <p:nvPicPr>
          <p:cNvPr id="8" name="Picture 7">
            <a:extLst>
              <a:ext uri="{FF2B5EF4-FFF2-40B4-BE49-F238E27FC236}">
                <a16:creationId xmlns:a16="http://schemas.microsoft.com/office/drawing/2014/main" id="{D28A8B08-CBDD-194B-96E6-0A7C647EFE53}"/>
              </a:ext>
            </a:extLst>
          </p:cNvPr>
          <p:cNvPicPr>
            <a:picLocks noChangeAspect="1"/>
          </p:cNvPicPr>
          <p:nvPr/>
        </p:nvPicPr>
        <p:blipFill>
          <a:blip r:embed="rId3"/>
          <a:stretch>
            <a:fillRect/>
          </a:stretch>
        </p:blipFill>
        <p:spPr>
          <a:xfrm>
            <a:off x="0" y="6487518"/>
            <a:ext cx="874643" cy="370482"/>
          </a:xfrm>
          <a:prstGeom prst="rect">
            <a:avLst/>
          </a:prstGeom>
        </p:spPr>
      </p:pic>
    </p:spTree>
    <p:extLst>
      <p:ext uri="{BB962C8B-B14F-4D97-AF65-F5344CB8AC3E}">
        <p14:creationId xmlns:p14="http://schemas.microsoft.com/office/powerpoint/2010/main" val="33573720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1A9C48-23E0-7E4D-B076-862776A45963}"/>
              </a:ext>
            </a:extLst>
          </p:cNvPr>
          <p:cNvSpPr>
            <a:spLocks noGrp="1"/>
          </p:cNvSpPr>
          <p:nvPr>
            <p:ph type="title"/>
          </p:nvPr>
        </p:nvSpPr>
        <p:spPr/>
        <p:txBody>
          <a:bodyPr/>
          <a:lstStyle/>
          <a:p>
            <a:r>
              <a:rPr lang="en-US" dirty="0"/>
              <a:t>Mapping the application</a:t>
            </a:r>
          </a:p>
        </p:txBody>
      </p:sp>
      <p:sp>
        <p:nvSpPr>
          <p:cNvPr id="6" name="Slide Number Placeholder 5">
            <a:extLst>
              <a:ext uri="{FF2B5EF4-FFF2-40B4-BE49-F238E27FC236}">
                <a16:creationId xmlns:a16="http://schemas.microsoft.com/office/drawing/2014/main" id="{D9220048-E50C-344D-BB06-37245ECD51EA}"/>
              </a:ext>
            </a:extLst>
          </p:cNvPr>
          <p:cNvSpPr>
            <a:spLocks noGrp="1"/>
          </p:cNvSpPr>
          <p:nvPr>
            <p:ph type="sldNum" sz="quarter" idx="12"/>
          </p:nvPr>
        </p:nvSpPr>
        <p:spPr>
          <a:xfrm>
            <a:off x="11218334" y="6427104"/>
            <a:ext cx="973666" cy="274320"/>
          </a:xfrm>
        </p:spPr>
        <p:txBody>
          <a:bodyPr/>
          <a:lstStyle/>
          <a:p>
            <a:fld id="{6C5CE048-8E8E-3649-AD73-6AC656BFA1B7}" type="slidenum">
              <a:rPr lang="en-US" sz="2200" smtClean="0"/>
              <a:t>17</a:t>
            </a:fld>
            <a:endParaRPr lang="en-US" sz="2200" dirty="0"/>
          </a:p>
        </p:txBody>
      </p:sp>
      <p:pic>
        <p:nvPicPr>
          <p:cNvPr id="8" name="Picture 7">
            <a:extLst>
              <a:ext uri="{FF2B5EF4-FFF2-40B4-BE49-F238E27FC236}">
                <a16:creationId xmlns:a16="http://schemas.microsoft.com/office/drawing/2014/main" id="{AC567236-B3D6-374A-81B1-E0EBEAADCEB3}"/>
              </a:ext>
            </a:extLst>
          </p:cNvPr>
          <p:cNvPicPr>
            <a:picLocks noChangeAspect="1"/>
          </p:cNvPicPr>
          <p:nvPr/>
        </p:nvPicPr>
        <p:blipFill>
          <a:blip r:embed="rId3"/>
          <a:stretch>
            <a:fillRect/>
          </a:stretch>
        </p:blipFill>
        <p:spPr>
          <a:xfrm>
            <a:off x="0" y="6487518"/>
            <a:ext cx="874643" cy="370482"/>
          </a:xfrm>
          <a:prstGeom prst="rect">
            <a:avLst/>
          </a:prstGeom>
        </p:spPr>
      </p:pic>
      <p:sp>
        <p:nvSpPr>
          <p:cNvPr id="9" name="Content Placeholder 2">
            <a:extLst>
              <a:ext uri="{FF2B5EF4-FFF2-40B4-BE49-F238E27FC236}">
                <a16:creationId xmlns:a16="http://schemas.microsoft.com/office/drawing/2014/main" id="{1540F058-7E2E-CB48-88AB-0AAFC8FF7309}"/>
              </a:ext>
            </a:extLst>
          </p:cNvPr>
          <p:cNvSpPr txBox="1">
            <a:spLocks/>
          </p:cNvSpPr>
          <p:nvPr/>
        </p:nvSpPr>
        <p:spPr>
          <a:xfrm>
            <a:off x="581192" y="2180496"/>
            <a:ext cx="6594860" cy="3678303"/>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endParaRPr lang="en-US" dirty="0"/>
          </a:p>
        </p:txBody>
      </p:sp>
      <p:sp>
        <p:nvSpPr>
          <p:cNvPr id="4" name="Content Placeholder 3">
            <a:extLst>
              <a:ext uri="{FF2B5EF4-FFF2-40B4-BE49-F238E27FC236}">
                <a16:creationId xmlns:a16="http://schemas.microsoft.com/office/drawing/2014/main" id="{35B653EB-0409-BF4E-A317-335AE31F7107}"/>
              </a:ext>
            </a:extLst>
          </p:cNvPr>
          <p:cNvSpPr>
            <a:spLocks noGrp="1"/>
          </p:cNvSpPr>
          <p:nvPr>
            <p:ph idx="1"/>
          </p:nvPr>
        </p:nvSpPr>
        <p:spPr>
          <a:xfrm>
            <a:off x="581192" y="2180496"/>
            <a:ext cx="11029616" cy="4246608"/>
          </a:xfrm>
        </p:spPr>
        <p:txBody>
          <a:bodyPr anchor="t"/>
          <a:lstStyle/>
          <a:p>
            <a:r>
              <a:rPr lang="en-US" dirty="0"/>
              <a:t>Explore the visible content</a:t>
            </a:r>
          </a:p>
          <a:p>
            <a:r>
              <a:rPr lang="en-US" dirty="0"/>
              <a:t>Review public resources</a:t>
            </a:r>
          </a:p>
          <a:p>
            <a:r>
              <a:rPr lang="en-US" dirty="0"/>
              <a:t>Identify any hidden content</a:t>
            </a:r>
          </a:p>
        </p:txBody>
      </p:sp>
    </p:spTree>
    <p:extLst>
      <p:ext uri="{BB962C8B-B14F-4D97-AF65-F5344CB8AC3E}">
        <p14:creationId xmlns:p14="http://schemas.microsoft.com/office/powerpoint/2010/main" val="30719761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1A9C48-23E0-7E4D-B076-862776A45963}"/>
              </a:ext>
            </a:extLst>
          </p:cNvPr>
          <p:cNvSpPr>
            <a:spLocks noGrp="1"/>
          </p:cNvSpPr>
          <p:nvPr>
            <p:ph type="title"/>
          </p:nvPr>
        </p:nvSpPr>
        <p:spPr/>
        <p:txBody>
          <a:bodyPr/>
          <a:lstStyle/>
          <a:p>
            <a:r>
              <a:rPr lang="en-US" dirty="0"/>
              <a:t>ANALYZING the application</a:t>
            </a:r>
          </a:p>
        </p:txBody>
      </p:sp>
      <p:sp>
        <p:nvSpPr>
          <p:cNvPr id="6" name="Slide Number Placeholder 5">
            <a:extLst>
              <a:ext uri="{FF2B5EF4-FFF2-40B4-BE49-F238E27FC236}">
                <a16:creationId xmlns:a16="http://schemas.microsoft.com/office/drawing/2014/main" id="{D9220048-E50C-344D-BB06-37245ECD51EA}"/>
              </a:ext>
            </a:extLst>
          </p:cNvPr>
          <p:cNvSpPr>
            <a:spLocks noGrp="1"/>
          </p:cNvSpPr>
          <p:nvPr>
            <p:ph type="sldNum" sz="quarter" idx="12"/>
          </p:nvPr>
        </p:nvSpPr>
        <p:spPr>
          <a:xfrm>
            <a:off x="11218334" y="6427104"/>
            <a:ext cx="973666" cy="274320"/>
          </a:xfrm>
        </p:spPr>
        <p:txBody>
          <a:bodyPr/>
          <a:lstStyle/>
          <a:p>
            <a:fld id="{6C5CE048-8E8E-3649-AD73-6AC656BFA1B7}" type="slidenum">
              <a:rPr lang="en-US" sz="2200" smtClean="0"/>
              <a:t>18</a:t>
            </a:fld>
            <a:endParaRPr lang="en-US" sz="2200" dirty="0"/>
          </a:p>
        </p:txBody>
      </p:sp>
      <p:pic>
        <p:nvPicPr>
          <p:cNvPr id="8" name="Picture 7">
            <a:extLst>
              <a:ext uri="{FF2B5EF4-FFF2-40B4-BE49-F238E27FC236}">
                <a16:creationId xmlns:a16="http://schemas.microsoft.com/office/drawing/2014/main" id="{AC567236-B3D6-374A-81B1-E0EBEAADCEB3}"/>
              </a:ext>
            </a:extLst>
          </p:cNvPr>
          <p:cNvPicPr>
            <a:picLocks noChangeAspect="1"/>
          </p:cNvPicPr>
          <p:nvPr/>
        </p:nvPicPr>
        <p:blipFill>
          <a:blip r:embed="rId3"/>
          <a:stretch>
            <a:fillRect/>
          </a:stretch>
        </p:blipFill>
        <p:spPr>
          <a:xfrm>
            <a:off x="0" y="6487518"/>
            <a:ext cx="874643" cy="370482"/>
          </a:xfrm>
          <a:prstGeom prst="rect">
            <a:avLst/>
          </a:prstGeom>
        </p:spPr>
      </p:pic>
      <p:sp>
        <p:nvSpPr>
          <p:cNvPr id="9" name="Content Placeholder 2">
            <a:extLst>
              <a:ext uri="{FF2B5EF4-FFF2-40B4-BE49-F238E27FC236}">
                <a16:creationId xmlns:a16="http://schemas.microsoft.com/office/drawing/2014/main" id="{1540F058-7E2E-CB48-88AB-0AAFC8FF7309}"/>
              </a:ext>
            </a:extLst>
          </p:cNvPr>
          <p:cNvSpPr txBox="1">
            <a:spLocks/>
          </p:cNvSpPr>
          <p:nvPr/>
        </p:nvSpPr>
        <p:spPr>
          <a:xfrm>
            <a:off x="581192" y="2180496"/>
            <a:ext cx="6594860" cy="3678303"/>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endParaRPr lang="en-US" dirty="0"/>
          </a:p>
        </p:txBody>
      </p:sp>
      <p:sp>
        <p:nvSpPr>
          <p:cNvPr id="4" name="Content Placeholder 3">
            <a:extLst>
              <a:ext uri="{FF2B5EF4-FFF2-40B4-BE49-F238E27FC236}">
                <a16:creationId xmlns:a16="http://schemas.microsoft.com/office/drawing/2014/main" id="{35B653EB-0409-BF4E-A317-335AE31F7107}"/>
              </a:ext>
            </a:extLst>
          </p:cNvPr>
          <p:cNvSpPr>
            <a:spLocks noGrp="1"/>
          </p:cNvSpPr>
          <p:nvPr>
            <p:ph idx="1"/>
          </p:nvPr>
        </p:nvSpPr>
        <p:spPr>
          <a:xfrm>
            <a:off x="581192" y="2180496"/>
            <a:ext cx="10637142" cy="4246608"/>
          </a:xfrm>
        </p:spPr>
        <p:txBody>
          <a:bodyPr anchor="t"/>
          <a:lstStyle/>
          <a:p>
            <a:r>
              <a:rPr lang="en-US" dirty="0"/>
              <a:t>Identify functionality</a:t>
            </a:r>
          </a:p>
          <a:p>
            <a:r>
              <a:rPr lang="en-US" dirty="0"/>
              <a:t>Identify data entry points</a:t>
            </a:r>
          </a:p>
          <a:p>
            <a:r>
              <a:rPr lang="en-US" dirty="0"/>
              <a:t>Identify the technologies used</a:t>
            </a:r>
          </a:p>
          <a:p>
            <a:r>
              <a:rPr lang="en-US" dirty="0"/>
              <a:t>Map the attack surface</a:t>
            </a:r>
          </a:p>
        </p:txBody>
      </p:sp>
    </p:spTree>
    <p:extLst>
      <p:ext uri="{BB962C8B-B14F-4D97-AF65-F5344CB8AC3E}">
        <p14:creationId xmlns:p14="http://schemas.microsoft.com/office/powerpoint/2010/main" val="29770592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1A9C48-23E0-7E4D-B076-862776A45963}"/>
              </a:ext>
            </a:extLst>
          </p:cNvPr>
          <p:cNvSpPr>
            <a:spLocks noGrp="1"/>
          </p:cNvSpPr>
          <p:nvPr>
            <p:ph type="title"/>
          </p:nvPr>
        </p:nvSpPr>
        <p:spPr/>
        <p:txBody>
          <a:bodyPr/>
          <a:lstStyle/>
          <a:p>
            <a:r>
              <a:rPr lang="en-US" dirty="0"/>
              <a:t>EXERCISE #1: WACKOPICKO</a:t>
            </a:r>
          </a:p>
        </p:txBody>
      </p:sp>
      <p:sp>
        <p:nvSpPr>
          <p:cNvPr id="6" name="Slide Number Placeholder 5">
            <a:extLst>
              <a:ext uri="{FF2B5EF4-FFF2-40B4-BE49-F238E27FC236}">
                <a16:creationId xmlns:a16="http://schemas.microsoft.com/office/drawing/2014/main" id="{D9220048-E50C-344D-BB06-37245ECD51EA}"/>
              </a:ext>
            </a:extLst>
          </p:cNvPr>
          <p:cNvSpPr>
            <a:spLocks noGrp="1"/>
          </p:cNvSpPr>
          <p:nvPr>
            <p:ph type="sldNum" sz="quarter" idx="12"/>
          </p:nvPr>
        </p:nvSpPr>
        <p:spPr>
          <a:xfrm>
            <a:off x="11218334" y="6427104"/>
            <a:ext cx="973666" cy="274320"/>
          </a:xfrm>
        </p:spPr>
        <p:txBody>
          <a:bodyPr/>
          <a:lstStyle/>
          <a:p>
            <a:fld id="{6C5CE048-8E8E-3649-AD73-6AC656BFA1B7}" type="slidenum">
              <a:rPr lang="en-US" sz="2200" smtClean="0"/>
              <a:t>19</a:t>
            </a:fld>
            <a:endParaRPr lang="en-US" sz="2200" dirty="0"/>
          </a:p>
        </p:txBody>
      </p:sp>
      <p:pic>
        <p:nvPicPr>
          <p:cNvPr id="8" name="Picture 7">
            <a:extLst>
              <a:ext uri="{FF2B5EF4-FFF2-40B4-BE49-F238E27FC236}">
                <a16:creationId xmlns:a16="http://schemas.microsoft.com/office/drawing/2014/main" id="{AC567236-B3D6-374A-81B1-E0EBEAADCEB3}"/>
              </a:ext>
            </a:extLst>
          </p:cNvPr>
          <p:cNvPicPr>
            <a:picLocks noChangeAspect="1"/>
          </p:cNvPicPr>
          <p:nvPr/>
        </p:nvPicPr>
        <p:blipFill>
          <a:blip r:embed="rId3"/>
          <a:stretch>
            <a:fillRect/>
          </a:stretch>
        </p:blipFill>
        <p:spPr>
          <a:xfrm>
            <a:off x="0" y="6487518"/>
            <a:ext cx="874643" cy="370482"/>
          </a:xfrm>
          <a:prstGeom prst="rect">
            <a:avLst/>
          </a:prstGeom>
        </p:spPr>
      </p:pic>
      <p:sp>
        <p:nvSpPr>
          <p:cNvPr id="9" name="Content Placeholder 2">
            <a:extLst>
              <a:ext uri="{FF2B5EF4-FFF2-40B4-BE49-F238E27FC236}">
                <a16:creationId xmlns:a16="http://schemas.microsoft.com/office/drawing/2014/main" id="{1540F058-7E2E-CB48-88AB-0AAFC8FF7309}"/>
              </a:ext>
            </a:extLst>
          </p:cNvPr>
          <p:cNvSpPr txBox="1">
            <a:spLocks/>
          </p:cNvSpPr>
          <p:nvPr/>
        </p:nvSpPr>
        <p:spPr>
          <a:xfrm>
            <a:off x="581192" y="2180496"/>
            <a:ext cx="6594860" cy="3678303"/>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endParaRPr lang="en-US" dirty="0"/>
          </a:p>
        </p:txBody>
      </p:sp>
      <p:sp>
        <p:nvSpPr>
          <p:cNvPr id="4" name="Content Placeholder 3">
            <a:extLst>
              <a:ext uri="{FF2B5EF4-FFF2-40B4-BE49-F238E27FC236}">
                <a16:creationId xmlns:a16="http://schemas.microsoft.com/office/drawing/2014/main" id="{35B653EB-0409-BF4E-A317-335AE31F7107}"/>
              </a:ext>
            </a:extLst>
          </p:cNvPr>
          <p:cNvSpPr>
            <a:spLocks noGrp="1"/>
          </p:cNvSpPr>
          <p:nvPr>
            <p:ph idx="1"/>
          </p:nvPr>
        </p:nvSpPr>
        <p:spPr>
          <a:xfrm>
            <a:off x="581192" y="2180496"/>
            <a:ext cx="5566689" cy="4246608"/>
          </a:xfrm>
        </p:spPr>
        <p:txBody>
          <a:bodyPr anchor="t"/>
          <a:lstStyle/>
          <a:p>
            <a:pPr marL="0" indent="0">
              <a:buNone/>
            </a:pPr>
            <a:r>
              <a:rPr lang="en-US" b="1" dirty="0"/>
              <a:t>Web Spidering</a:t>
            </a:r>
          </a:p>
          <a:p>
            <a:pPr marL="0" indent="0">
              <a:buNone/>
            </a:pPr>
            <a:r>
              <a:rPr lang="en-US" dirty="0"/>
              <a:t>Your goal is to use ZAP spider to crawl the application.</a:t>
            </a:r>
          </a:p>
          <a:p>
            <a:pPr marL="342900" indent="-342900">
              <a:buFont typeface="+mj-lt"/>
              <a:buAutoNum type="arabicPeriod"/>
            </a:pPr>
            <a:r>
              <a:rPr lang="en-US" dirty="0"/>
              <a:t>Configure browser to work with ZAP</a:t>
            </a:r>
          </a:p>
          <a:p>
            <a:pPr marL="342900" indent="-342900">
              <a:buFont typeface="+mj-lt"/>
              <a:buAutoNum type="arabicPeriod"/>
            </a:pPr>
            <a:r>
              <a:rPr lang="en-US" dirty="0"/>
              <a:t>Load the application on configured browser</a:t>
            </a:r>
          </a:p>
          <a:p>
            <a:pPr marL="342900" indent="-342900">
              <a:buFont typeface="+mj-lt"/>
              <a:buAutoNum type="arabicPeriod"/>
            </a:pPr>
            <a:r>
              <a:rPr lang="en-US" dirty="0"/>
              <a:t>Include root application URL in context.</a:t>
            </a:r>
          </a:p>
          <a:p>
            <a:pPr marL="342900" indent="-342900">
              <a:buFont typeface="+mj-lt"/>
              <a:buAutoNum type="arabicPeriod"/>
            </a:pPr>
            <a:r>
              <a:rPr lang="en-US" dirty="0"/>
              <a:t>Right click on the root URL in the Sites tree map &gt; select Attack &gt; select Spider.</a:t>
            </a:r>
          </a:p>
          <a:p>
            <a:pPr marL="342900" indent="-342900">
              <a:buFont typeface="+mj-lt"/>
              <a:buAutoNum type="arabicPeriod"/>
            </a:pPr>
            <a:r>
              <a:rPr lang="en-US" dirty="0"/>
              <a:t>Right click on the root URL in the Sites tree map &gt; select Attack &gt; select Ajax Spider.</a:t>
            </a:r>
          </a:p>
          <a:p>
            <a:pPr marL="342900" indent="-342900">
              <a:buFont typeface="+mj-lt"/>
              <a:buAutoNum type="arabicPeriod"/>
            </a:pPr>
            <a:endParaRPr lang="en-US" dirty="0"/>
          </a:p>
        </p:txBody>
      </p:sp>
      <p:pic>
        <p:nvPicPr>
          <p:cNvPr id="5" name="Picture 4">
            <a:extLst>
              <a:ext uri="{FF2B5EF4-FFF2-40B4-BE49-F238E27FC236}">
                <a16:creationId xmlns:a16="http://schemas.microsoft.com/office/drawing/2014/main" id="{B8626D35-2E62-EE45-B8B4-2C424DBB7D7A}"/>
              </a:ext>
            </a:extLst>
          </p:cNvPr>
          <p:cNvPicPr>
            <a:picLocks noChangeAspect="1"/>
          </p:cNvPicPr>
          <p:nvPr/>
        </p:nvPicPr>
        <p:blipFill>
          <a:blip r:embed="rId4"/>
          <a:stretch>
            <a:fillRect/>
          </a:stretch>
        </p:blipFill>
        <p:spPr>
          <a:xfrm>
            <a:off x="7176052" y="2180496"/>
            <a:ext cx="4081599" cy="4072970"/>
          </a:xfrm>
          <a:prstGeom prst="rect">
            <a:avLst/>
          </a:prstGeom>
          <a:ln>
            <a:solidFill>
              <a:schemeClr val="tx1"/>
            </a:solidFill>
          </a:ln>
        </p:spPr>
      </p:pic>
    </p:spTree>
    <p:extLst>
      <p:ext uri="{BB962C8B-B14F-4D97-AF65-F5344CB8AC3E}">
        <p14:creationId xmlns:p14="http://schemas.microsoft.com/office/powerpoint/2010/main" val="39622836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1A9C48-23E0-7E4D-B076-862776A45963}"/>
              </a:ext>
            </a:extLst>
          </p:cNvPr>
          <p:cNvSpPr>
            <a:spLocks noGrp="1"/>
          </p:cNvSpPr>
          <p:nvPr>
            <p:ph type="title"/>
          </p:nvPr>
        </p:nvSpPr>
        <p:spPr/>
        <p:txBody>
          <a:bodyPr/>
          <a:lstStyle/>
          <a:p>
            <a:r>
              <a:rPr lang="en-US" dirty="0"/>
              <a:t>Who am I?</a:t>
            </a:r>
          </a:p>
        </p:txBody>
      </p:sp>
      <p:sp>
        <p:nvSpPr>
          <p:cNvPr id="3" name="Content Placeholder 2">
            <a:extLst>
              <a:ext uri="{FF2B5EF4-FFF2-40B4-BE49-F238E27FC236}">
                <a16:creationId xmlns:a16="http://schemas.microsoft.com/office/drawing/2014/main" id="{9BEC5982-C056-9C45-8F10-CD352F4C28F4}"/>
              </a:ext>
            </a:extLst>
          </p:cNvPr>
          <p:cNvSpPr>
            <a:spLocks noGrp="1"/>
          </p:cNvSpPr>
          <p:nvPr>
            <p:ph idx="1"/>
          </p:nvPr>
        </p:nvSpPr>
        <p:spPr>
          <a:xfrm>
            <a:off x="581192" y="2180496"/>
            <a:ext cx="7230965" cy="3678303"/>
          </a:xfrm>
        </p:spPr>
        <p:txBody>
          <a:bodyPr anchor="t"/>
          <a:lstStyle/>
          <a:p>
            <a:r>
              <a:rPr lang="en-US" dirty="0"/>
              <a:t>University of Ottawa student – Master of Computer Science</a:t>
            </a:r>
          </a:p>
          <a:p>
            <a:r>
              <a:rPr lang="en-US" dirty="0"/>
              <a:t>Thesis: Comparative Analysis of Open-source Web Application Vulnerability Scanners</a:t>
            </a:r>
          </a:p>
          <a:p>
            <a:r>
              <a:rPr lang="en-US" dirty="0"/>
              <a:t>Previous work experience include: Software developer, Tester, Ransomware researcher, Security Analyst.</a:t>
            </a:r>
          </a:p>
          <a:p>
            <a:r>
              <a:rPr lang="en-US" dirty="0"/>
              <a:t>Aspiring Ethical Hacker! </a:t>
            </a:r>
          </a:p>
          <a:p>
            <a:r>
              <a:rPr lang="en-US" dirty="0"/>
              <a:t>Removed my wisdom tooth a week ago </a:t>
            </a:r>
            <a:r>
              <a:rPr lang="en-US" dirty="0">
                <a:sym typeface="Wingdings" pitchFamily="2" charset="2"/>
              </a:rPr>
              <a:t></a:t>
            </a:r>
            <a:endParaRPr lang="en-US" dirty="0"/>
          </a:p>
          <a:p>
            <a:pPr marL="0" indent="0">
              <a:buNone/>
            </a:pPr>
            <a:endParaRPr lang="en-US" dirty="0"/>
          </a:p>
        </p:txBody>
      </p:sp>
      <p:sp>
        <p:nvSpPr>
          <p:cNvPr id="6" name="Slide Number Placeholder 5">
            <a:extLst>
              <a:ext uri="{FF2B5EF4-FFF2-40B4-BE49-F238E27FC236}">
                <a16:creationId xmlns:a16="http://schemas.microsoft.com/office/drawing/2014/main" id="{D9220048-E50C-344D-BB06-37245ECD51EA}"/>
              </a:ext>
            </a:extLst>
          </p:cNvPr>
          <p:cNvSpPr>
            <a:spLocks noGrp="1"/>
          </p:cNvSpPr>
          <p:nvPr>
            <p:ph type="sldNum" sz="quarter" idx="12"/>
          </p:nvPr>
        </p:nvSpPr>
        <p:spPr>
          <a:xfrm>
            <a:off x="11218334" y="6427104"/>
            <a:ext cx="973666" cy="274320"/>
          </a:xfrm>
        </p:spPr>
        <p:txBody>
          <a:bodyPr/>
          <a:lstStyle/>
          <a:p>
            <a:fld id="{6C5CE048-8E8E-3649-AD73-6AC656BFA1B7}" type="slidenum">
              <a:rPr lang="en-US" sz="2200" smtClean="0"/>
              <a:t>2</a:t>
            </a:fld>
            <a:endParaRPr lang="en-US" sz="2200" dirty="0"/>
          </a:p>
        </p:txBody>
      </p:sp>
      <p:pic>
        <p:nvPicPr>
          <p:cNvPr id="7" name="Picture 6">
            <a:extLst>
              <a:ext uri="{FF2B5EF4-FFF2-40B4-BE49-F238E27FC236}">
                <a16:creationId xmlns:a16="http://schemas.microsoft.com/office/drawing/2014/main" id="{A457C8D3-99B6-0E49-9432-D3199D49A468}"/>
              </a:ext>
            </a:extLst>
          </p:cNvPr>
          <p:cNvPicPr>
            <a:picLocks noChangeAspect="1"/>
          </p:cNvPicPr>
          <p:nvPr/>
        </p:nvPicPr>
        <p:blipFill>
          <a:blip r:embed="rId3"/>
          <a:stretch>
            <a:fillRect/>
          </a:stretch>
        </p:blipFill>
        <p:spPr>
          <a:xfrm>
            <a:off x="7679267" y="2180496"/>
            <a:ext cx="4025900" cy="3175000"/>
          </a:xfrm>
          <a:prstGeom prst="rect">
            <a:avLst/>
          </a:prstGeom>
          <a:ln>
            <a:solidFill>
              <a:schemeClr val="tx1"/>
            </a:solidFill>
          </a:ln>
        </p:spPr>
      </p:pic>
      <p:pic>
        <p:nvPicPr>
          <p:cNvPr id="8" name="Picture 7">
            <a:extLst>
              <a:ext uri="{FF2B5EF4-FFF2-40B4-BE49-F238E27FC236}">
                <a16:creationId xmlns:a16="http://schemas.microsoft.com/office/drawing/2014/main" id="{DB15BAD6-21F9-C241-B603-12A1444655AD}"/>
              </a:ext>
            </a:extLst>
          </p:cNvPr>
          <p:cNvPicPr>
            <a:picLocks noChangeAspect="1"/>
          </p:cNvPicPr>
          <p:nvPr/>
        </p:nvPicPr>
        <p:blipFill>
          <a:blip r:embed="rId4"/>
          <a:stretch>
            <a:fillRect/>
          </a:stretch>
        </p:blipFill>
        <p:spPr>
          <a:xfrm>
            <a:off x="0" y="6487518"/>
            <a:ext cx="874643" cy="370482"/>
          </a:xfrm>
          <a:prstGeom prst="rect">
            <a:avLst/>
          </a:prstGeom>
        </p:spPr>
      </p:pic>
    </p:spTree>
    <p:extLst>
      <p:ext uri="{BB962C8B-B14F-4D97-AF65-F5344CB8AC3E}">
        <p14:creationId xmlns:p14="http://schemas.microsoft.com/office/powerpoint/2010/main" val="12644954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1A9C48-23E0-7E4D-B076-862776A45963}"/>
              </a:ext>
            </a:extLst>
          </p:cNvPr>
          <p:cNvSpPr>
            <a:spLocks noGrp="1"/>
          </p:cNvSpPr>
          <p:nvPr>
            <p:ph type="title"/>
          </p:nvPr>
        </p:nvSpPr>
        <p:spPr/>
        <p:txBody>
          <a:bodyPr/>
          <a:lstStyle/>
          <a:p>
            <a:r>
              <a:rPr lang="en-US" dirty="0"/>
              <a:t>EXERCISE #1: WACKOPICKO</a:t>
            </a:r>
          </a:p>
        </p:txBody>
      </p:sp>
      <p:sp>
        <p:nvSpPr>
          <p:cNvPr id="6" name="Slide Number Placeholder 5">
            <a:extLst>
              <a:ext uri="{FF2B5EF4-FFF2-40B4-BE49-F238E27FC236}">
                <a16:creationId xmlns:a16="http://schemas.microsoft.com/office/drawing/2014/main" id="{D9220048-E50C-344D-BB06-37245ECD51EA}"/>
              </a:ext>
            </a:extLst>
          </p:cNvPr>
          <p:cNvSpPr>
            <a:spLocks noGrp="1"/>
          </p:cNvSpPr>
          <p:nvPr>
            <p:ph type="sldNum" sz="quarter" idx="12"/>
          </p:nvPr>
        </p:nvSpPr>
        <p:spPr>
          <a:xfrm>
            <a:off x="11218334" y="6427104"/>
            <a:ext cx="973666" cy="274320"/>
          </a:xfrm>
        </p:spPr>
        <p:txBody>
          <a:bodyPr/>
          <a:lstStyle/>
          <a:p>
            <a:fld id="{6C5CE048-8E8E-3649-AD73-6AC656BFA1B7}" type="slidenum">
              <a:rPr lang="en-US" sz="2200" smtClean="0"/>
              <a:t>20</a:t>
            </a:fld>
            <a:endParaRPr lang="en-US" sz="2200" dirty="0"/>
          </a:p>
        </p:txBody>
      </p:sp>
      <p:pic>
        <p:nvPicPr>
          <p:cNvPr id="8" name="Picture 7">
            <a:extLst>
              <a:ext uri="{FF2B5EF4-FFF2-40B4-BE49-F238E27FC236}">
                <a16:creationId xmlns:a16="http://schemas.microsoft.com/office/drawing/2014/main" id="{AC567236-B3D6-374A-81B1-E0EBEAADCEB3}"/>
              </a:ext>
            </a:extLst>
          </p:cNvPr>
          <p:cNvPicPr>
            <a:picLocks noChangeAspect="1"/>
          </p:cNvPicPr>
          <p:nvPr/>
        </p:nvPicPr>
        <p:blipFill>
          <a:blip r:embed="rId3"/>
          <a:stretch>
            <a:fillRect/>
          </a:stretch>
        </p:blipFill>
        <p:spPr>
          <a:xfrm>
            <a:off x="0" y="6487518"/>
            <a:ext cx="874643" cy="370482"/>
          </a:xfrm>
          <a:prstGeom prst="rect">
            <a:avLst/>
          </a:prstGeom>
        </p:spPr>
      </p:pic>
      <p:sp>
        <p:nvSpPr>
          <p:cNvPr id="9" name="Content Placeholder 2">
            <a:extLst>
              <a:ext uri="{FF2B5EF4-FFF2-40B4-BE49-F238E27FC236}">
                <a16:creationId xmlns:a16="http://schemas.microsoft.com/office/drawing/2014/main" id="{1540F058-7E2E-CB48-88AB-0AAFC8FF7309}"/>
              </a:ext>
            </a:extLst>
          </p:cNvPr>
          <p:cNvSpPr txBox="1">
            <a:spLocks/>
          </p:cNvSpPr>
          <p:nvPr/>
        </p:nvSpPr>
        <p:spPr>
          <a:xfrm>
            <a:off x="581192" y="2180496"/>
            <a:ext cx="6594860" cy="3678303"/>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endParaRPr lang="en-US" dirty="0"/>
          </a:p>
        </p:txBody>
      </p:sp>
      <p:sp>
        <p:nvSpPr>
          <p:cNvPr id="4" name="Content Placeholder 3">
            <a:extLst>
              <a:ext uri="{FF2B5EF4-FFF2-40B4-BE49-F238E27FC236}">
                <a16:creationId xmlns:a16="http://schemas.microsoft.com/office/drawing/2014/main" id="{35B653EB-0409-BF4E-A317-335AE31F7107}"/>
              </a:ext>
            </a:extLst>
          </p:cNvPr>
          <p:cNvSpPr>
            <a:spLocks noGrp="1"/>
          </p:cNvSpPr>
          <p:nvPr>
            <p:ph idx="1"/>
          </p:nvPr>
        </p:nvSpPr>
        <p:spPr>
          <a:xfrm>
            <a:off x="777429" y="3368644"/>
            <a:ext cx="10637142" cy="1302006"/>
          </a:xfrm>
        </p:spPr>
        <p:txBody>
          <a:bodyPr anchor="t">
            <a:noAutofit/>
          </a:bodyPr>
          <a:lstStyle/>
          <a:p>
            <a:pPr marL="0" indent="0" algn="ctr">
              <a:buNone/>
            </a:pPr>
            <a:r>
              <a:rPr lang="en-US" sz="2800" i="1" dirty="0"/>
              <a:t>Solution demonstration using ZAP and Burp Suite.</a:t>
            </a:r>
          </a:p>
          <a:p>
            <a:pPr marL="342900" indent="-342900" algn="ctr">
              <a:buFont typeface="+mj-lt"/>
              <a:buAutoNum type="arabicPeriod"/>
            </a:pPr>
            <a:endParaRPr lang="en-US" sz="2800" i="1" dirty="0"/>
          </a:p>
        </p:txBody>
      </p:sp>
    </p:spTree>
    <p:extLst>
      <p:ext uri="{BB962C8B-B14F-4D97-AF65-F5344CB8AC3E}">
        <p14:creationId xmlns:p14="http://schemas.microsoft.com/office/powerpoint/2010/main" val="39351637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6EB57C-9A5D-7847-992E-553A98031311}"/>
              </a:ext>
            </a:extLst>
          </p:cNvPr>
          <p:cNvSpPr>
            <a:spLocks noGrp="1"/>
          </p:cNvSpPr>
          <p:nvPr>
            <p:ph type="ctrTitle"/>
          </p:nvPr>
        </p:nvSpPr>
        <p:spPr>
          <a:xfrm>
            <a:off x="1051560" y="560071"/>
            <a:ext cx="10641330" cy="2441546"/>
          </a:xfrm>
        </p:spPr>
        <p:txBody>
          <a:bodyPr anchor="ctr">
            <a:normAutofit/>
          </a:bodyPr>
          <a:lstStyle/>
          <a:p>
            <a:r>
              <a:rPr lang="en-US" dirty="0"/>
              <a:t>Bypassing Client-Side Controls</a:t>
            </a:r>
          </a:p>
        </p:txBody>
      </p:sp>
      <p:sp>
        <p:nvSpPr>
          <p:cNvPr id="7" name="Subtitle 2">
            <a:extLst>
              <a:ext uri="{FF2B5EF4-FFF2-40B4-BE49-F238E27FC236}">
                <a16:creationId xmlns:a16="http://schemas.microsoft.com/office/drawing/2014/main" id="{C0E2DC70-02F9-9B45-8D5A-8CD340158510}"/>
              </a:ext>
            </a:extLst>
          </p:cNvPr>
          <p:cNvSpPr txBox="1">
            <a:spLocks/>
          </p:cNvSpPr>
          <p:nvPr/>
        </p:nvSpPr>
        <p:spPr>
          <a:xfrm>
            <a:off x="8822635" y="4964064"/>
            <a:ext cx="3200400" cy="1463040"/>
          </a:xfrm>
          <a:prstGeom prst="rect">
            <a:avLst/>
          </a:prstGeom>
        </p:spPr>
        <p:txBody>
          <a:bodyPr vert="horz" lIns="91440" tIns="45720" rIns="91440" bIns="45720" rtlCol="0" anchor="ctr">
            <a:normAutofit/>
          </a:bodyPr>
          <a:lstStyle>
            <a:lvl1pPr marL="0" indent="0" algn="l" defTabSz="914400" rtl="0" eaLnBrk="1" latinLnBrk="0" hangingPunct="1">
              <a:lnSpc>
                <a:spcPct val="100000"/>
              </a:lnSpc>
              <a:spcBef>
                <a:spcPts val="0"/>
              </a:spcBef>
              <a:spcAft>
                <a:spcPts val="200"/>
              </a:spcAft>
              <a:buClr>
                <a:schemeClr val="accent2"/>
              </a:buClr>
              <a:buSzPct val="100000"/>
              <a:buFont typeface="Tw Cen MT" panose="020B0602020104020603" pitchFamily="34" charset="0"/>
              <a:buNone/>
              <a:defRPr sz="1800" kern="1200">
                <a:solidFill>
                  <a:schemeClr val="tx1">
                    <a:lumMod val="90000"/>
                    <a:lumOff val="10000"/>
                  </a:schemeClr>
                </a:solidFill>
                <a:latin typeface="+mn-lt"/>
                <a:ea typeface="+mn-ea"/>
                <a:cs typeface="+mn-cs"/>
              </a:defRPr>
            </a:lvl1pPr>
            <a:lvl2pPr marL="457200" indent="0" algn="ctr" defTabSz="914400" rtl="0" eaLnBrk="1" latinLnBrk="0" hangingPunct="1">
              <a:lnSpc>
                <a:spcPct val="90000"/>
              </a:lnSpc>
              <a:spcBef>
                <a:spcPts val="200"/>
              </a:spcBef>
              <a:spcAft>
                <a:spcPts val="400"/>
              </a:spcAft>
              <a:buClr>
                <a:schemeClr val="accent2"/>
              </a:buClr>
              <a:buFont typeface="Wingdings 3" pitchFamily="18" charset="2"/>
              <a:buNone/>
              <a:defRPr sz="1800" kern="1200">
                <a:solidFill>
                  <a:schemeClr val="tx1"/>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2"/>
              </a:buClr>
              <a:buFont typeface="Wingdings 3" pitchFamily="18" charset="2"/>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2"/>
              </a:buClr>
              <a:buFont typeface="Wingdings 3" pitchFamily="18" charset="2"/>
              <a:buNone/>
              <a:defRPr sz="1800" kern="1200">
                <a:solidFill>
                  <a:schemeClr val="tx1"/>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2"/>
              </a:buClr>
              <a:buFont typeface="Wingdings 3" pitchFamily="18" charset="2"/>
              <a:buNone/>
              <a:defRPr sz="1800" kern="1200">
                <a:solidFill>
                  <a:schemeClr val="tx1"/>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2"/>
              </a:buClr>
              <a:buFont typeface="Wingdings 3" pitchFamily="18" charset="2"/>
              <a:buNone/>
              <a:defRPr sz="1800" kern="1200">
                <a:solidFill>
                  <a:schemeClr val="tx1"/>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2"/>
              </a:buClr>
              <a:buFont typeface="Wingdings 3" pitchFamily="18" charset="2"/>
              <a:buNone/>
              <a:defRPr sz="1800" kern="1200">
                <a:solidFill>
                  <a:schemeClr val="tx1"/>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2"/>
              </a:buClr>
              <a:buFont typeface="Wingdings 3" pitchFamily="18" charset="2"/>
              <a:buNone/>
              <a:defRPr sz="1800" kern="1200">
                <a:solidFill>
                  <a:schemeClr val="tx1"/>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2"/>
              </a:buClr>
              <a:buFont typeface="Wingdings 3" pitchFamily="18" charset="2"/>
              <a:buNone/>
              <a:defRPr sz="1800" kern="1200">
                <a:solidFill>
                  <a:schemeClr val="tx1"/>
                </a:solidFill>
                <a:latin typeface="+mn-lt"/>
                <a:ea typeface="+mn-ea"/>
                <a:cs typeface="+mn-cs"/>
              </a:defRPr>
            </a:lvl9pPr>
          </a:lstStyle>
          <a:p>
            <a:r>
              <a:rPr lang="en-US" dirty="0">
                <a:solidFill>
                  <a:schemeClr val="bg1"/>
                </a:solidFill>
              </a:rPr>
              <a:t>SECTION 4</a:t>
            </a:r>
          </a:p>
        </p:txBody>
      </p:sp>
      <p:pic>
        <p:nvPicPr>
          <p:cNvPr id="8" name="Picture 7">
            <a:extLst>
              <a:ext uri="{FF2B5EF4-FFF2-40B4-BE49-F238E27FC236}">
                <a16:creationId xmlns:a16="http://schemas.microsoft.com/office/drawing/2014/main" id="{D28A8B08-CBDD-194B-96E6-0A7C647EFE53}"/>
              </a:ext>
            </a:extLst>
          </p:cNvPr>
          <p:cNvPicPr>
            <a:picLocks noChangeAspect="1"/>
          </p:cNvPicPr>
          <p:nvPr/>
        </p:nvPicPr>
        <p:blipFill>
          <a:blip r:embed="rId2"/>
          <a:stretch>
            <a:fillRect/>
          </a:stretch>
        </p:blipFill>
        <p:spPr>
          <a:xfrm>
            <a:off x="0" y="6487518"/>
            <a:ext cx="874643" cy="370482"/>
          </a:xfrm>
          <a:prstGeom prst="rect">
            <a:avLst/>
          </a:prstGeom>
        </p:spPr>
      </p:pic>
    </p:spTree>
    <p:extLst>
      <p:ext uri="{BB962C8B-B14F-4D97-AF65-F5344CB8AC3E}">
        <p14:creationId xmlns:p14="http://schemas.microsoft.com/office/powerpoint/2010/main" val="38474331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B9D7D-206D-3440-9FD2-71F929207FE1}"/>
              </a:ext>
            </a:extLst>
          </p:cNvPr>
          <p:cNvSpPr>
            <a:spLocks noGrp="1"/>
          </p:cNvSpPr>
          <p:nvPr>
            <p:ph type="title"/>
          </p:nvPr>
        </p:nvSpPr>
        <p:spPr/>
        <p:txBody>
          <a:bodyPr/>
          <a:lstStyle/>
          <a:p>
            <a:r>
              <a:rPr lang="en-US" dirty="0"/>
              <a:t>Client-Side vs server-side validation</a:t>
            </a:r>
          </a:p>
        </p:txBody>
      </p:sp>
      <p:sp>
        <p:nvSpPr>
          <p:cNvPr id="8" name="Text Placeholder 7">
            <a:extLst>
              <a:ext uri="{FF2B5EF4-FFF2-40B4-BE49-F238E27FC236}">
                <a16:creationId xmlns:a16="http://schemas.microsoft.com/office/drawing/2014/main" id="{63EC4AEF-7454-444C-BE5D-92553AB25F2A}"/>
              </a:ext>
            </a:extLst>
          </p:cNvPr>
          <p:cNvSpPr>
            <a:spLocks noGrp="1"/>
          </p:cNvSpPr>
          <p:nvPr>
            <p:ph type="body" idx="1"/>
          </p:nvPr>
        </p:nvSpPr>
        <p:spPr>
          <a:xfrm>
            <a:off x="584802" y="2045281"/>
            <a:ext cx="5087075" cy="536005"/>
          </a:xfrm>
        </p:spPr>
        <p:txBody>
          <a:bodyPr/>
          <a:lstStyle/>
          <a:p>
            <a:r>
              <a:rPr lang="en-US" dirty="0"/>
              <a:t>Client-side</a:t>
            </a:r>
          </a:p>
        </p:txBody>
      </p:sp>
      <p:sp>
        <p:nvSpPr>
          <p:cNvPr id="3" name="Content Placeholder 2">
            <a:extLst>
              <a:ext uri="{FF2B5EF4-FFF2-40B4-BE49-F238E27FC236}">
                <a16:creationId xmlns:a16="http://schemas.microsoft.com/office/drawing/2014/main" id="{E09829A2-DE15-E142-A927-353E5B6E24B0}"/>
              </a:ext>
            </a:extLst>
          </p:cNvPr>
          <p:cNvSpPr>
            <a:spLocks noGrp="1"/>
          </p:cNvSpPr>
          <p:nvPr>
            <p:ph sz="half" idx="2"/>
          </p:nvPr>
        </p:nvSpPr>
        <p:spPr>
          <a:xfrm>
            <a:off x="658028" y="2949980"/>
            <a:ext cx="5393100" cy="2934999"/>
          </a:xfrm>
        </p:spPr>
        <p:txBody>
          <a:bodyPr anchor="t">
            <a:normAutofit/>
          </a:bodyPr>
          <a:lstStyle/>
          <a:p>
            <a:pPr marL="0" indent="0">
              <a:buNone/>
            </a:pPr>
            <a:endParaRPr lang="en-US" dirty="0"/>
          </a:p>
          <a:p>
            <a:endParaRPr lang="en-US" dirty="0"/>
          </a:p>
          <a:p>
            <a:endParaRPr lang="en-US" dirty="0"/>
          </a:p>
          <a:p>
            <a:endParaRPr lang="en-US" dirty="0"/>
          </a:p>
          <a:p>
            <a:endParaRPr lang="en-US" dirty="0"/>
          </a:p>
          <a:p>
            <a:endParaRPr lang="en-US" dirty="0"/>
          </a:p>
          <a:p>
            <a:pPr marL="0" indent="0">
              <a:buNone/>
            </a:pPr>
            <a:endParaRPr lang="en-US" dirty="0"/>
          </a:p>
        </p:txBody>
      </p:sp>
      <p:sp>
        <p:nvSpPr>
          <p:cNvPr id="9" name="Text Placeholder 8">
            <a:extLst>
              <a:ext uri="{FF2B5EF4-FFF2-40B4-BE49-F238E27FC236}">
                <a16:creationId xmlns:a16="http://schemas.microsoft.com/office/drawing/2014/main" id="{506383CC-4B52-C64C-B35D-BAFB5235A8BE}"/>
              </a:ext>
            </a:extLst>
          </p:cNvPr>
          <p:cNvSpPr>
            <a:spLocks noGrp="1"/>
          </p:cNvSpPr>
          <p:nvPr>
            <p:ph type="body" sz="quarter" idx="3"/>
          </p:nvPr>
        </p:nvSpPr>
        <p:spPr>
          <a:xfrm>
            <a:off x="6192178" y="2001124"/>
            <a:ext cx="5087073" cy="553373"/>
          </a:xfrm>
        </p:spPr>
        <p:txBody>
          <a:bodyPr/>
          <a:lstStyle/>
          <a:p>
            <a:r>
              <a:rPr lang="en-US" dirty="0"/>
              <a:t>Server-side</a:t>
            </a:r>
          </a:p>
        </p:txBody>
      </p:sp>
      <p:sp>
        <p:nvSpPr>
          <p:cNvPr id="4" name="Slide Number Placeholder 3">
            <a:extLst>
              <a:ext uri="{FF2B5EF4-FFF2-40B4-BE49-F238E27FC236}">
                <a16:creationId xmlns:a16="http://schemas.microsoft.com/office/drawing/2014/main" id="{E024192D-1307-8949-9BB6-E8230B265473}"/>
              </a:ext>
            </a:extLst>
          </p:cNvPr>
          <p:cNvSpPr>
            <a:spLocks noGrp="1"/>
          </p:cNvSpPr>
          <p:nvPr>
            <p:ph type="sldNum" sz="quarter" idx="12"/>
          </p:nvPr>
        </p:nvSpPr>
        <p:spPr/>
        <p:txBody>
          <a:bodyPr/>
          <a:lstStyle/>
          <a:p>
            <a:fld id="{6C5CE048-8E8E-3649-AD73-6AC656BFA1B7}" type="slidenum">
              <a:rPr lang="en-US" sz="2200" smtClean="0"/>
              <a:t>22</a:t>
            </a:fld>
            <a:endParaRPr lang="en-US" sz="2200" dirty="0"/>
          </a:p>
        </p:txBody>
      </p:sp>
      <p:pic>
        <p:nvPicPr>
          <p:cNvPr id="7" name="Picture 6">
            <a:extLst>
              <a:ext uri="{FF2B5EF4-FFF2-40B4-BE49-F238E27FC236}">
                <a16:creationId xmlns:a16="http://schemas.microsoft.com/office/drawing/2014/main" id="{D6584A44-D8A9-DB49-8106-E228C610F45F}"/>
              </a:ext>
            </a:extLst>
          </p:cNvPr>
          <p:cNvPicPr>
            <a:picLocks noChangeAspect="1"/>
          </p:cNvPicPr>
          <p:nvPr/>
        </p:nvPicPr>
        <p:blipFill>
          <a:blip r:embed="rId3"/>
          <a:stretch>
            <a:fillRect/>
          </a:stretch>
        </p:blipFill>
        <p:spPr>
          <a:xfrm>
            <a:off x="0" y="6487518"/>
            <a:ext cx="874643" cy="370482"/>
          </a:xfrm>
          <a:prstGeom prst="rect">
            <a:avLst/>
          </a:prstGeom>
        </p:spPr>
      </p:pic>
      <p:pic>
        <p:nvPicPr>
          <p:cNvPr id="15" name="Graphic 14" descr="Monitor">
            <a:extLst>
              <a:ext uri="{FF2B5EF4-FFF2-40B4-BE49-F238E27FC236}">
                <a16:creationId xmlns:a16="http://schemas.microsoft.com/office/drawing/2014/main" id="{782704A8-5759-B345-BCB4-F39FB1C90C6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390577" y="4511878"/>
            <a:ext cx="914400" cy="914400"/>
          </a:xfrm>
          <a:prstGeom prst="rect">
            <a:avLst/>
          </a:prstGeom>
        </p:spPr>
      </p:pic>
      <p:pic>
        <p:nvPicPr>
          <p:cNvPr id="19" name="Content Placeholder 18" descr="User">
            <a:extLst>
              <a:ext uri="{FF2B5EF4-FFF2-40B4-BE49-F238E27FC236}">
                <a16:creationId xmlns:a16="http://schemas.microsoft.com/office/drawing/2014/main" id="{5E619E22-B34D-B14A-8917-46931F1878CD}"/>
              </a:ext>
            </a:extLst>
          </p:cNvPr>
          <p:cNvPicPr>
            <a:picLocks noGrp="1" noChangeAspect="1"/>
          </p:cNvPicPr>
          <p:nvPr>
            <p:ph sz="quarter" idx="4"/>
          </p:nvPr>
        </p:nvPicPr>
        <p:blipFill>
          <a:blip r:embed="rId6">
            <a:extLst>
              <a:ext uri="{96DAC541-7B7A-43D3-8B79-37D633B846F1}">
                <asvg:svgBlip xmlns:asvg="http://schemas.microsoft.com/office/drawing/2016/SVG/main" r:embed="rId7"/>
              </a:ext>
            </a:extLst>
          </a:blip>
          <a:stretch>
            <a:fillRect/>
          </a:stretch>
        </p:blipFill>
        <p:spPr>
          <a:xfrm>
            <a:off x="7620828" y="4511878"/>
            <a:ext cx="914400" cy="914400"/>
          </a:xfrm>
        </p:spPr>
      </p:pic>
      <p:pic>
        <p:nvPicPr>
          <p:cNvPr id="21" name="Graphic 20" descr="Computer">
            <a:extLst>
              <a:ext uri="{FF2B5EF4-FFF2-40B4-BE49-F238E27FC236}">
                <a16:creationId xmlns:a16="http://schemas.microsoft.com/office/drawing/2014/main" id="{4B1ADE42-2DCB-3A45-A698-CD792A7758A9}"/>
              </a:ext>
            </a:extLst>
          </p:cNvPr>
          <p:cNvPicPr>
            <a:picLocks noChangeAspect="1"/>
          </p:cNvPicPr>
          <p:nvPr/>
        </p:nvPicPr>
        <p:blipFill rotWithShape="1">
          <a:blip r:embed="rId8">
            <a:extLst>
              <a:ext uri="{96DAC541-7B7A-43D3-8B79-37D633B846F1}">
                <asvg:svgBlip xmlns:asvg="http://schemas.microsoft.com/office/drawing/2016/SVG/main" r:embed="rId9"/>
              </a:ext>
            </a:extLst>
          </a:blip>
          <a:srcRect l="65520"/>
          <a:stretch/>
        </p:blipFill>
        <p:spPr>
          <a:xfrm flipH="1">
            <a:off x="9490005" y="2250892"/>
            <a:ext cx="715544" cy="2075233"/>
          </a:xfrm>
          <a:prstGeom prst="rect">
            <a:avLst/>
          </a:prstGeom>
        </p:spPr>
      </p:pic>
      <p:sp>
        <p:nvSpPr>
          <p:cNvPr id="24" name="Right Arrow 23">
            <a:extLst>
              <a:ext uri="{FF2B5EF4-FFF2-40B4-BE49-F238E27FC236}">
                <a16:creationId xmlns:a16="http://schemas.microsoft.com/office/drawing/2014/main" id="{8A906C13-D3AC-694F-B531-584D7F2D5A82}"/>
              </a:ext>
            </a:extLst>
          </p:cNvPr>
          <p:cNvSpPr/>
          <p:nvPr/>
        </p:nvSpPr>
        <p:spPr>
          <a:xfrm>
            <a:off x="8735714" y="4873498"/>
            <a:ext cx="569861" cy="2287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ight Arrow 24">
            <a:extLst>
              <a:ext uri="{FF2B5EF4-FFF2-40B4-BE49-F238E27FC236}">
                <a16:creationId xmlns:a16="http://schemas.microsoft.com/office/drawing/2014/main" id="{926285B1-D2C5-9241-9737-F8046E911A3E}"/>
              </a:ext>
            </a:extLst>
          </p:cNvPr>
          <p:cNvSpPr/>
          <p:nvPr/>
        </p:nvSpPr>
        <p:spPr>
          <a:xfrm rot="16200000">
            <a:off x="9366441" y="4112553"/>
            <a:ext cx="569861" cy="2287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ight Arrow 25">
            <a:extLst>
              <a:ext uri="{FF2B5EF4-FFF2-40B4-BE49-F238E27FC236}">
                <a16:creationId xmlns:a16="http://schemas.microsoft.com/office/drawing/2014/main" id="{A55EB414-8D31-8340-B1E4-6EB2B6C02143}"/>
              </a:ext>
            </a:extLst>
          </p:cNvPr>
          <p:cNvSpPr/>
          <p:nvPr/>
        </p:nvSpPr>
        <p:spPr>
          <a:xfrm rot="5400000" flipV="1">
            <a:off x="9700727" y="4112554"/>
            <a:ext cx="569861" cy="2287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C6F691E-A9C0-FB47-B054-81C62B0CE3EE}"/>
              </a:ext>
            </a:extLst>
          </p:cNvPr>
          <p:cNvSpPr/>
          <p:nvPr/>
        </p:nvSpPr>
        <p:spPr>
          <a:xfrm>
            <a:off x="8810839" y="4555481"/>
            <a:ext cx="285488" cy="27413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1</a:t>
            </a:r>
          </a:p>
        </p:txBody>
      </p:sp>
      <p:sp>
        <p:nvSpPr>
          <p:cNvPr id="31" name="Oval 30">
            <a:extLst>
              <a:ext uri="{FF2B5EF4-FFF2-40B4-BE49-F238E27FC236}">
                <a16:creationId xmlns:a16="http://schemas.microsoft.com/office/drawing/2014/main" id="{8EB610CB-E90D-8048-9BFA-8B7230D9B96F}"/>
              </a:ext>
            </a:extLst>
          </p:cNvPr>
          <p:cNvSpPr/>
          <p:nvPr/>
        </p:nvSpPr>
        <p:spPr>
          <a:xfrm>
            <a:off x="9178289" y="4144870"/>
            <a:ext cx="285488" cy="27413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2</a:t>
            </a:r>
          </a:p>
        </p:txBody>
      </p:sp>
      <p:sp>
        <p:nvSpPr>
          <p:cNvPr id="32" name="Oval 31">
            <a:extLst>
              <a:ext uri="{FF2B5EF4-FFF2-40B4-BE49-F238E27FC236}">
                <a16:creationId xmlns:a16="http://schemas.microsoft.com/office/drawing/2014/main" id="{41605166-BC44-9847-924E-441514C08874}"/>
              </a:ext>
            </a:extLst>
          </p:cNvPr>
          <p:cNvSpPr/>
          <p:nvPr/>
        </p:nvSpPr>
        <p:spPr>
          <a:xfrm>
            <a:off x="10165268" y="4144869"/>
            <a:ext cx="285488" cy="27413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3</a:t>
            </a:r>
          </a:p>
        </p:txBody>
      </p:sp>
      <p:pic>
        <p:nvPicPr>
          <p:cNvPr id="33" name="Graphic 32" descr="Monitor">
            <a:extLst>
              <a:ext uri="{FF2B5EF4-FFF2-40B4-BE49-F238E27FC236}">
                <a16:creationId xmlns:a16="http://schemas.microsoft.com/office/drawing/2014/main" id="{FAC4C402-1314-AF4A-AA28-7188990A52B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591104" y="4510356"/>
            <a:ext cx="914400" cy="914400"/>
          </a:xfrm>
          <a:prstGeom prst="rect">
            <a:avLst/>
          </a:prstGeom>
        </p:spPr>
      </p:pic>
      <p:pic>
        <p:nvPicPr>
          <p:cNvPr id="34" name="Content Placeholder 18" descr="User">
            <a:extLst>
              <a:ext uri="{FF2B5EF4-FFF2-40B4-BE49-F238E27FC236}">
                <a16:creationId xmlns:a16="http://schemas.microsoft.com/office/drawing/2014/main" id="{35721570-0B4B-8E4D-8852-3BDA666C354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21355" y="4510356"/>
            <a:ext cx="914400" cy="914400"/>
          </a:xfrm>
          <a:prstGeom prst="rect">
            <a:avLst/>
          </a:prstGeom>
        </p:spPr>
      </p:pic>
      <p:pic>
        <p:nvPicPr>
          <p:cNvPr id="35" name="Graphic 34" descr="Computer">
            <a:extLst>
              <a:ext uri="{FF2B5EF4-FFF2-40B4-BE49-F238E27FC236}">
                <a16:creationId xmlns:a16="http://schemas.microsoft.com/office/drawing/2014/main" id="{F408EBE2-970A-4D4E-A74F-C0F04C13E454}"/>
              </a:ext>
            </a:extLst>
          </p:cNvPr>
          <p:cNvPicPr>
            <a:picLocks noChangeAspect="1"/>
          </p:cNvPicPr>
          <p:nvPr/>
        </p:nvPicPr>
        <p:blipFill rotWithShape="1">
          <a:blip r:embed="rId8">
            <a:extLst>
              <a:ext uri="{96DAC541-7B7A-43D3-8B79-37D633B846F1}">
                <asvg:svgBlip xmlns:asvg="http://schemas.microsoft.com/office/drawing/2016/SVG/main" r:embed="rId9"/>
              </a:ext>
            </a:extLst>
          </a:blip>
          <a:srcRect l="65520"/>
          <a:stretch/>
        </p:blipFill>
        <p:spPr>
          <a:xfrm flipH="1">
            <a:off x="2690532" y="2249370"/>
            <a:ext cx="715544" cy="2075233"/>
          </a:xfrm>
          <a:prstGeom prst="rect">
            <a:avLst/>
          </a:prstGeom>
        </p:spPr>
      </p:pic>
      <p:sp>
        <p:nvSpPr>
          <p:cNvPr id="36" name="Right Arrow 35">
            <a:extLst>
              <a:ext uri="{FF2B5EF4-FFF2-40B4-BE49-F238E27FC236}">
                <a16:creationId xmlns:a16="http://schemas.microsoft.com/office/drawing/2014/main" id="{D4184A66-EDEC-3248-8728-D2B44A34CE17}"/>
              </a:ext>
            </a:extLst>
          </p:cNvPr>
          <p:cNvSpPr/>
          <p:nvPr/>
        </p:nvSpPr>
        <p:spPr>
          <a:xfrm>
            <a:off x="1893388" y="4833952"/>
            <a:ext cx="569861" cy="2287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ight Arrow 36">
            <a:extLst>
              <a:ext uri="{FF2B5EF4-FFF2-40B4-BE49-F238E27FC236}">
                <a16:creationId xmlns:a16="http://schemas.microsoft.com/office/drawing/2014/main" id="{138B7D24-44CB-1B4D-BD35-3D6DFB380406}"/>
              </a:ext>
            </a:extLst>
          </p:cNvPr>
          <p:cNvSpPr/>
          <p:nvPr/>
        </p:nvSpPr>
        <p:spPr>
          <a:xfrm rot="16200000">
            <a:off x="2720031" y="4153504"/>
            <a:ext cx="569861" cy="2287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2B84092B-D67C-4848-A980-C37205AD8522}"/>
              </a:ext>
            </a:extLst>
          </p:cNvPr>
          <p:cNvSpPr/>
          <p:nvPr/>
        </p:nvSpPr>
        <p:spPr>
          <a:xfrm>
            <a:off x="2012465" y="4528934"/>
            <a:ext cx="285488" cy="27413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1</a:t>
            </a:r>
          </a:p>
        </p:txBody>
      </p:sp>
      <p:sp>
        <p:nvSpPr>
          <p:cNvPr id="40" name="Oval 39">
            <a:extLst>
              <a:ext uri="{FF2B5EF4-FFF2-40B4-BE49-F238E27FC236}">
                <a16:creationId xmlns:a16="http://schemas.microsoft.com/office/drawing/2014/main" id="{6DA082D7-4206-9E40-AA9B-290EEF897461}"/>
              </a:ext>
            </a:extLst>
          </p:cNvPr>
          <p:cNvSpPr/>
          <p:nvPr/>
        </p:nvSpPr>
        <p:spPr>
          <a:xfrm>
            <a:off x="4017622" y="4830490"/>
            <a:ext cx="285488" cy="27413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2</a:t>
            </a:r>
          </a:p>
        </p:txBody>
      </p:sp>
      <p:sp>
        <p:nvSpPr>
          <p:cNvPr id="41" name="Oval 40">
            <a:extLst>
              <a:ext uri="{FF2B5EF4-FFF2-40B4-BE49-F238E27FC236}">
                <a16:creationId xmlns:a16="http://schemas.microsoft.com/office/drawing/2014/main" id="{EFE37BB9-0DEB-AC4E-BD7D-B6E76A776ECA}"/>
              </a:ext>
            </a:extLst>
          </p:cNvPr>
          <p:cNvSpPr/>
          <p:nvPr/>
        </p:nvSpPr>
        <p:spPr>
          <a:xfrm>
            <a:off x="2585035" y="4214039"/>
            <a:ext cx="285488" cy="27413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3</a:t>
            </a:r>
          </a:p>
        </p:txBody>
      </p:sp>
      <p:sp>
        <p:nvSpPr>
          <p:cNvPr id="43" name="Curved Up Arrow 42">
            <a:extLst>
              <a:ext uri="{FF2B5EF4-FFF2-40B4-BE49-F238E27FC236}">
                <a16:creationId xmlns:a16="http://schemas.microsoft.com/office/drawing/2014/main" id="{2F75B2F7-F01A-D841-AAF5-0E6B9D807BB1}"/>
              </a:ext>
            </a:extLst>
          </p:cNvPr>
          <p:cNvSpPr/>
          <p:nvPr/>
        </p:nvSpPr>
        <p:spPr>
          <a:xfrm rot="16200000">
            <a:off x="3405195" y="4692684"/>
            <a:ext cx="628291" cy="427674"/>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5" name="Straight Connector 44">
            <a:extLst>
              <a:ext uri="{FF2B5EF4-FFF2-40B4-BE49-F238E27FC236}">
                <a16:creationId xmlns:a16="http://schemas.microsoft.com/office/drawing/2014/main" id="{9CDF25DF-B602-9F41-A845-0EA403C2D58F}"/>
              </a:ext>
            </a:extLst>
          </p:cNvPr>
          <p:cNvCxnSpPr>
            <a:cxnSpLocks/>
          </p:cNvCxnSpPr>
          <p:nvPr/>
        </p:nvCxnSpPr>
        <p:spPr>
          <a:xfrm>
            <a:off x="5671877" y="2659241"/>
            <a:ext cx="0" cy="3135412"/>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79254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B9D7D-206D-3440-9FD2-71F929207FE1}"/>
              </a:ext>
            </a:extLst>
          </p:cNvPr>
          <p:cNvSpPr>
            <a:spLocks noGrp="1"/>
          </p:cNvSpPr>
          <p:nvPr>
            <p:ph type="title"/>
          </p:nvPr>
        </p:nvSpPr>
        <p:spPr/>
        <p:txBody>
          <a:bodyPr/>
          <a:lstStyle/>
          <a:p>
            <a:r>
              <a:rPr lang="en-US" dirty="0"/>
              <a:t>Bypassing Client-Side Controls</a:t>
            </a:r>
          </a:p>
        </p:txBody>
      </p:sp>
      <p:sp>
        <p:nvSpPr>
          <p:cNvPr id="3" name="Content Placeholder 2">
            <a:extLst>
              <a:ext uri="{FF2B5EF4-FFF2-40B4-BE49-F238E27FC236}">
                <a16:creationId xmlns:a16="http://schemas.microsoft.com/office/drawing/2014/main" id="{E09829A2-DE15-E142-A927-353E5B6E24B0}"/>
              </a:ext>
            </a:extLst>
          </p:cNvPr>
          <p:cNvSpPr>
            <a:spLocks noGrp="1"/>
          </p:cNvSpPr>
          <p:nvPr>
            <p:ph idx="1"/>
          </p:nvPr>
        </p:nvSpPr>
        <p:spPr>
          <a:xfrm>
            <a:off x="581192" y="3657600"/>
            <a:ext cx="11029615" cy="3438938"/>
          </a:xfrm>
        </p:spPr>
        <p:txBody>
          <a:bodyPr>
            <a:normAutofit/>
          </a:bodyPr>
          <a:lstStyle/>
          <a:p>
            <a:pPr>
              <a:buFont typeface="Wingdings" pitchFamily="2" charset="2"/>
              <a:buChar char="Ø"/>
            </a:pPr>
            <a:r>
              <a:rPr lang="en-US" dirty="0"/>
              <a:t> </a:t>
            </a:r>
            <a:r>
              <a:rPr lang="en-CA" dirty="0"/>
              <a:t>Allowing clients to submit arbitrary input is a core security problem in web applications.</a:t>
            </a:r>
          </a:p>
          <a:p>
            <a:pPr lvl="1">
              <a:buFont typeface="Wingdings" pitchFamily="2" charset="2"/>
              <a:buChar char="§"/>
            </a:pPr>
            <a:r>
              <a:rPr lang="en-CA" dirty="0"/>
              <a:t> Users have </a:t>
            </a:r>
            <a:r>
              <a:rPr lang="en-US" dirty="0"/>
              <a:t>full control of everything submitted from the client.</a:t>
            </a:r>
          </a:p>
          <a:p>
            <a:pPr lvl="1">
              <a:buFont typeface="Wingdings" pitchFamily="2" charset="2"/>
              <a:buChar char="§"/>
            </a:pPr>
            <a:r>
              <a:rPr lang="en-US" dirty="0"/>
              <a:t> Can cause a range of problems including corrupting data stores, allowing unauthorized access to users and buffer overflows.</a:t>
            </a:r>
          </a:p>
          <a:p>
            <a:pPr>
              <a:buFont typeface="Wingdings" pitchFamily="2" charset="2"/>
              <a:buChar char="Ø"/>
            </a:pPr>
            <a:r>
              <a:rPr lang="en-US" dirty="0"/>
              <a:t> In general, there are two ways client-side controls are used to restrict user input:</a:t>
            </a:r>
          </a:p>
          <a:p>
            <a:pPr lvl="1">
              <a:buFont typeface="Wingdings" pitchFamily="2" charset="2"/>
              <a:buChar char="§"/>
            </a:pPr>
            <a:r>
              <a:rPr lang="en-US" dirty="0"/>
              <a:t> Transmitting data via the client using mechanisms that “prevent” user interaction. Examples include hidden form fields, disabled elements, referrer header, URL parameters, etc. </a:t>
            </a:r>
          </a:p>
          <a:p>
            <a:pPr lvl="1">
              <a:buFont typeface="Wingdings" pitchFamily="2" charset="2"/>
              <a:buChar char="§"/>
            </a:pPr>
            <a:r>
              <a:rPr lang="en-US" dirty="0"/>
              <a:t> Controlling user input using measures that “restrict” user input. Examples include HTML form features, client-side scripts, etc. </a:t>
            </a:r>
          </a:p>
          <a:p>
            <a:endParaRPr lang="en-US" dirty="0"/>
          </a:p>
          <a:p>
            <a:endParaRPr lang="en-US" dirty="0"/>
          </a:p>
          <a:p>
            <a:endParaRPr lang="en-US" dirty="0"/>
          </a:p>
          <a:p>
            <a:endParaRPr lang="en-US" dirty="0"/>
          </a:p>
          <a:p>
            <a:endParaRPr lang="en-US" dirty="0"/>
          </a:p>
          <a:p>
            <a:endParaRPr lang="en-US" dirty="0"/>
          </a:p>
          <a:p>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E024192D-1307-8949-9BB6-E8230B265473}"/>
              </a:ext>
            </a:extLst>
          </p:cNvPr>
          <p:cNvSpPr>
            <a:spLocks noGrp="1"/>
          </p:cNvSpPr>
          <p:nvPr>
            <p:ph type="sldNum" sz="quarter" idx="12"/>
          </p:nvPr>
        </p:nvSpPr>
        <p:spPr>
          <a:xfrm>
            <a:off x="11639091" y="6395299"/>
            <a:ext cx="552909" cy="435664"/>
          </a:xfrm>
        </p:spPr>
        <p:txBody>
          <a:bodyPr/>
          <a:lstStyle/>
          <a:p>
            <a:fld id="{6C5CE048-8E8E-3649-AD73-6AC656BFA1B7}" type="slidenum">
              <a:rPr lang="en-US" sz="2200" smtClean="0"/>
              <a:t>23</a:t>
            </a:fld>
            <a:endParaRPr lang="en-US" sz="2200" dirty="0"/>
          </a:p>
        </p:txBody>
      </p:sp>
      <p:pic>
        <p:nvPicPr>
          <p:cNvPr id="7" name="Picture 6">
            <a:extLst>
              <a:ext uri="{FF2B5EF4-FFF2-40B4-BE49-F238E27FC236}">
                <a16:creationId xmlns:a16="http://schemas.microsoft.com/office/drawing/2014/main" id="{D6584A44-D8A9-DB49-8106-E228C610F45F}"/>
              </a:ext>
            </a:extLst>
          </p:cNvPr>
          <p:cNvPicPr>
            <a:picLocks noChangeAspect="1"/>
          </p:cNvPicPr>
          <p:nvPr/>
        </p:nvPicPr>
        <p:blipFill>
          <a:blip r:embed="rId2"/>
          <a:stretch>
            <a:fillRect/>
          </a:stretch>
        </p:blipFill>
        <p:spPr>
          <a:xfrm>
            <a:off x="0" y="6487518"/>
            <a:ext cx="874643" cy="370482"/>
          </a:xfrm>
          <a:prstGeom prst="rect">
            <a:avLst/>
          </a:prstGeom>
        </p:spPr>
      </p:pic>
    </p:spTree>
    <p:extLst>
      <p:ext uri="{BB962C8B-B14F-4D97-AF65-F5344CB8AC3E}">
        <p14:creationId xmlns:p14="http://schemas.microsoft.com/office/powerpoint/2010/main" val="4384542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B9D7D-206D-3440-9FD2-71F929207FE1}"/>
              </a:ext>
            </a:extLst>
          </p:cNvPr>
          <p:cNvSpPr>
            <a:spLocks noGrp="1"/>
          </p:cNvSpPr>
          <p:nvPr>
            <p:ph type="title"/>
          </p:nvPr>
        </p:nvSpPr>
        <p:spPr/>
        <p:txBody>
          <a:bodyPr/>
          <a:lstStyle/>
          <a:p>
            <a:r>
              <a:rPr lang="en-US" dirty="0"/>
              <a:t>Transmitting data via the client</a:t>
            </a:r>
          </a:p>
        </p:txBody>
      </p:sp>
      <p:sp>
        <p:nvSpPr>
          <p:cNvPr id="3" name="Content Placeholder 2">
            <a:extLst>
              <a:ext uri="{FF2B5EF4-FFF2-40B4-BE49-F238E27FC236}">
                <a16:creationId xmlns:a16="http://schemas.microsoft.com/office/drawing/2014/main" id="{E09829A2-DE15-E142-A927-353E5B6E24B0}"/>
              </a:ext>
            </a:extLst>
          </p:cNvPr>
          <p:cNvSpPr>
            <a:spLocks noGrp="1"/>
          </p:cNvSpPr>
          <p:nvPr>
            <p:ph idx="1"/>
          </p:nvPr>
        </p:nvSpPr>
        <p:spPr/>
        <p:txBody>
          <a:bodyPr>
            <a:normAutofit/>
          </a:bodyPr>
          <a:lstStyle/>
          <a:p>
            <a:pPr>
              <a:buFont typeface="Wingdings" pitchFamily="2" charset="2"/>
              <a:buChar char="Ø"/>
            </a:pPr>
            <a:r>
              <a:rPr lang="en-US" dirty="0"/>
              <a:t> Example #1: Hidden Form Field</a:t>
            </a:r>
          </a:p>
          <a:p>
            <a:endParaRPr lang="en-US" dirty="0"/>
          </a:p>
          <a:p>
            <a:endParaRPr lang="en-US" dirty="0"/>
          </a:p>
          <a:p>
            <a:endParaRPr lang="en-US" dirty="0"/>
          </a:p>
          <a:p>
            <a:endParaRPr lang="en-US" dirty="0"/>
          </a:p>
          <a:p>
            <a:endParaRPr lang="en-US" dirty="0"/>
          </a:p>
          <a:p>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E024192D-1307-8949-9BB6-E8230B265473}"/>
              </a:ext>
            </a:extLst>
          </p:cNvPr>
          <p:cNvSpPr>
            <a:spLocks noGrp="1"/>
          </p:cNvSpPr>
          <p:nvPr>
            <p:ph type="sldNum" sz="quarter" idx="12"/>
          </p:nvPr>
        </p:nvSpPr>
        <p:spPr>
          <a:xfrm>
            <a:off x="11658600" y="6460498"/>
            <a:ext cx="533400" cy="387296"/>
          </a:xfrm>
        </p:spPr>
        <p:txBody>
          <a:bodyPr/>
          <a:lstStyle/>
          <a:p>
            <a:fld id="{6C5CE048-8E8E-3649-AD73-6AC656BFA1B7}" type="slidenum">
              <a:rPr lang="en-US" sz="2200" smtClean="0"/>
              <a:t>24</a:t>
            </a:fld>
            <a:endParaRPr lang="en-US" sz="2200"/>
          </a:p>
        </p:txBody>
      </p:sp>
      <p:pic>
        <p:nvPicPr>
          <p:cNvPr id="7" name="Picture 6">
            <a:extLst>
              <a:ext uri="{FF2B5EF4-FFF2-40B4-BE49-F238E27FC236}">
                <a16:creationId xmlns:a16="http://schemas.microsoft.com/office/drawing/2014/main" id="{22AD8B5A-20D5-6740-97AE-220EA3CB41B5}"/>
              </a:ext>
            </a:extLst>
          </p:cNvPr>
          <p:cNvPicPr>
            <a:picLocks noChangeAspect="1"/>
          </p:cNvPicPr>
          <p:nvPr/>
        </p:nvPicPr>
        <p:blipFill>
          <a:blip r:embed="rId3"/>
          <a:stretch>
            <a:fillRect/>
          </a:stretch>
        </p:blipFill>
        <p:spPr>
          <a:xfrm>
            <a:off x="4727973" y="2770954"/>
            <a:ext cx="7355504" cy="1954800"/>
          </a:xfrm>
          <a:prstGeom prst="rect">
            <a:avLst/>
          </a:prstGeom>
        </p:spPr>
      </p:pic>
      <p:pic>
        <p:nvPicPr>
          <p:cNvPr id="9" name="Picture 8">
            <a:extLst>
              <a:ext uri="{FF2B5EF4-FFF2-40B4-BE49-F238E27FC236}">
                <a16:creationId xmlns:a16="http://schemas.microsoft.com/office/drawing/2014/main" id="{1BB1E9DC-46AA-444A-8FC4-67F44E499466}"/>
              </a:ext>
            </a:extLst>
          </p:cNvPr>
          <p:cNvPicPr>
            <a:picLocks noChangeAspect="1"/>
          </p:cNvPicPr>
          <p:nvPr/>
        </p:nvPicPr>
        <p:blipFill>
          <a:blip r:embed="rId4"/>
          <a:stretch>
            <a:fillRect/>
          </a:stretch>
        </p:blipFill>
        <p:spPr>
          <a:xfrm>
            <a:off x="512064" y="3461345"/>
            <a:ext cx="4215909" cy="1672669"/>
          </a:xfrm>
          <a:prstGeom prst="rect">
            <a:avLst/>
          </a:prstGeom>
        </p:spPr>
      </p:pic>
      <p:pic>
        <p:nvPicPr>
          <p:cNvPr id="11" name="Picture 10">
            <a:extLst>
              <a:ext uri="{FF2B5EF4-FFF2-40B4-BE49-F238E27FC236}">
                <a16:creationId xmlns:a16="http://schemas.microsoft.com/office/drawing/2014/main" id="{83D7F978-92D1-764F-B251-31123ADEEBFB}"/>
              </a:ext>
            </a:extLst>
          </p:cNvPr>
          <p:cNvPicPr>
            <a:picLocks noChangeAspect="1"/>
          </p:cNvPicPr>
          <p:nvPr/>
        </p:nvPicPr>
        <p:blipFill>
          <a:blip r:embed="rId5"/>
          <a:stretch>
            <a:fillRect/>
          </a:stretch>
        </p:blipFill>
        <p:spPr>
          <a:xfrm>
            <a:off x="4727973" y="4961729"/>
            <a:ext cx="5726667" cy="1692417"/>
          </a:xfrm>
          <a:prstGeom prst="rect">
            <a:avLst/>
          </a:prstGeom>
        </p:spPr>
      </p:pic>
      <p:cxnSp>
        <p:nvCxnSpPr>
          <p:cNvPr id="14" name="Straight Arrow Connector 13">
            <a:extLst>
              <a:ext uri="{FF2B5EF4-FFF2-40B4-BE49-F238E27FC236}">
                <a16:creationId xmlns:a16="http://schemas.microsoft.com/office/drawing/2014/main" id="{42A7AD9F-9197-0648-8E28-915185296204}"/>
              </a:ext>
            </a:extLst>
          </p:cNvPr>
          <p:cNvCxnSpPr>
            <a:cxnSpLocks/>
          </p:cNvCxnSpPr>
          <p:nvPr/>
        </p:nvCxnSpPr>
        <p:spPr>
          <a:xfrm flipV="1">
            <a:off x="4251960" y="3051471"/>
            <a:ext cx="525812" cy="409876"/>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6D258E17-A003-4940-9BAD-D7EE6CE6A435}"/>
              </a:ext>
            </a:extLst>
          </p:cNvPr>
          <p:cNvCxnSpPr>
            <a:cxnSpLocks/>
          </p:cNvCxnSpPr>
          <p:nvPr/>
        </p:nvCxnSpPr>
        <p:spPr>
          <a:xfrm>
            <a:off x="4200408" y="5215098"/>
            <a:ext cx="527565" cy="48390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04F0D240-3BA0-AC41-A43B-04A06DF11FB2}"/>
              </a:ext>
            </a:extLst>
          </p:cNvPr>
          <p:cNvSpPr txBox="1"/>
          <p:nvPr/>
        </p:nvSpPr>
        <p:spPr>
          <a:xfrm>
            <a:off x="3355540" y="3051471"/>
            <a:ext cx="990600" cy="369332"/>
          </a:xfrm>
          <a:prstGeom prst="rect">
            <a:avLst/>
          </a:prstGeom>
          <a:noFill/>
        </p:spPr>
        <p:txBody>
          <a:bodyPr wrap="square" rtlCol="0">
            <a:spAutoFit/>
          </a:bodyPr>
          <a:lstStyle/>
          <a:p>
            <a:r>
              <a:rPr lang="en-US" dirty="0"/>
              <a:t>Code</a:t>
            </a:r>
          </a:p>
        </p:txBody>
      </p:sp>
      <p:sp>
        <p:nvSpPr>
          <p:cNvPr id="18" name="TextBox 17">
            <a:extLst>
              <a:ext uri="{FF2B5EF4-FFF2-40B4-BE49-F238E27FC236}">
                <a16:creationId xmlns:a16="http://schemas.microsoft.com/office/drawing/2014/main" id="{CB02FA6A-DAE9-D846-951F-ADABA9C77513}"/>
              </a:ext>
            </a:extLst>
          </p:cNvPr>
          <p:cNvSpPr txBox="1"/>
          <p:nvPr/>
        </p:nvSpPr>
        <p:spPr>
          <a:xfrm>
            <a:off x="3330892" y="5329671"/>
            <a:ext cx="1168482" cy="369332"/>
          </a:xfrm>
          <a:prstGeom prst="rect">
            <a:avLst/>
          </a:prstGeom>
          <a:noFill/>
        </p:spPr>
        <p:txBody>
          <a:bodyPr wrap="square" rtlCol="0">
            <a:spAutoFit/>
          </a:bodyPr>
          <a:lstStyle/>
          <a:p>
            <a:r>
              <a:rPr lang="en-US" dirty="0"/>
              <a:t>Request</a:t>
            </a:r>
          </a:p>
        </p:txBody>
      </p:sp>
      <p:pic>
        <p:nvPicPr>
          <p:cNvPr id="25" name="Picture 24">
            <a:extLst>
              <a:ext uri="{FF2B5EF4-FFF2-40B4-BE49-F238E27FC236}">
                <a16:creationId xmlns:a16="http://schemas.microsoft.com/office/drawing/2014/main" id="{A7D3B3BB-4900-F041-81E0-C93E250ECC5D}"/>
              </a:ext>
            </a:extLst>
          </p:cNvPr>
          <p:cNvPicPr>
            <a:picLocks noChangeAspect="1"/>
          </p:cNvPicPr>
          <p:nvPr/>
        </p:nvPicPr>
        <p:blipFill>
          <a:blip r:embed="rId6"/>
          <a:stretch>
            <a:fillRect/>
          </a:stretch>
        </p:blipFill>
        <p:spPr>
          <a:xfrm>
            <a:off x="0" y="6487518"/>
            <a:ext cx="874643" cy="370482"/>
          </a:xfrm>
          <a:prstGeom prst="rect">
            <a:avLst/>
          </a:prstGeom>
        </p:spPr>
      </p:pic>
    </p:spTree>
    <p:extLst>
      <p:ext uri="{BB962C8B-B14F-4D97-AF65-F5344CB8AC3E}">
        <p14:creationId xmlns:p14="http://schemas.microsoft.com/office/powerpoint/2010/main" val="39573778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B9D7D-206D-3440-9FD2-71F929207FE1}"/>
              </a:ext>
            </a:extLst>
          </p:cNvPr>
          <p:cNvSpPr>
            <a:spLocks noGrp="1"/>
          </p:cNvSpPr>
          <p:nvPr>
            <p:ph type="title"/>
          </p:nvPr>
        </p:nvSpPr>
        <p:spPr/>
        <p:txBody>
          <a:bodyPr/>
          <a:lstStyle/>
          <a:p>
            <a:r>
              <a:rPr lang="en-US" dirty="0"/>
              <a:t>Transmitting data via the client</a:t>
            </a:r>
          </a:p>
        </p:txBody>
      </p:sp>
      <p:sp>
        <p:nvSpPr>
          <p:cNvPr id="3" name="Content Placeholder 2">
            <a:extLst>
              <a:ext uri="{FF2B5EF4-FFF2-40B4-BE49-F238E27FC236}">
                <a16:creationId xmlns:a16="http://schemas.microsoft.com/office/drawing/2014/main" id="{E09829A2-DE15-E142-A927-353E5B6E24B0}"/>
              </a:ext>
            </a:extLst>
          </p:cNvPr>
          <p:cNvSpPr>
            <a:spLocks noGrp="1"/>
          </p:cNvSpPr>
          <p:nvPr>
            <p:ph idx="1"/>
          </p:nvPr>
        </p:nvSpPr>
        <p:spPr>
          <a:xfrm>
            <a:off x="1024128" y="2286000"/>
            <a:ext cx="10756392" cy="4023360"/>
          </a:xfrm>
        </p:spPr>
        <p:txBody>
          <a:bodyPr>
            <a:normAutofit/>
          </a:bodyPr>
          <a:lstStyle/>
          <a:p>
            <a:pPr>
              <a:buFont typeface="Wingdings" pitchFamily="2" charset="2"/>
              <a:buChar char="Ø"/>
            </a:pPr>
            <a:r>
              <a:rPr lang="en-US" dirty="0"/>
              <a:t> Example #2: HTTP Cookies</a:t>
            </a:r>
          </a:p>
          <a:p>
            <a:endParaRPr lang="en-US" dirty="0"/>
          </a:p>
          <a:p>
            <a:r>
              <a:rPr lang="en-US" dirty="0"/>
              <a:t>Response:                                                 Request:</a:t>
            </a:r>
          </a:p>
          <a:p>
            <a:endParaRPr lang="en-US" dirty="0"/>
          </a:p>
          <a:p>
            <a:endParaRPr lang="en-US" dirty="0"/>
          </a:p>
          <a:p>
            <a:endParaRPr lang="en-US" dirty="0"/>
          </a:p>
          <a:p>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E024192D-1307-8949-9BB6-E8230B265473}"/>
              </a:ext>
            </a:extLst>
          </p:cNvPr>
          <p:cNvSpPr>
            <a:spLocks noGrp="1"/>
          </p:cNvSpPr>
          <p:nvPr>
            <p:ph type="sldNum" sz="quarter" idx="12"/>
          </p:nvPr>
        </p:nvSpPr>
        <p:spPr>
          <a:xfrm>
            <a:off x="11658600" y="6460498"/>
            <a:ext cx="533400" cy="387296"/>
          </a:xfrm>
        </p:spPr>
        <p:txBody>
          <a:bodyPr/>
          <a:lstStyle/>
          <a:p>
            <a:fld id="{6C5CE048-8E8E-3649-AD73-6AC656BFA1B7}" type="slidenum">
              <a:rPr lang="en-US" sz="2200" smtClean="0"/>
              <a:t>25</a:t>
            </a:fld>
            <a:endParaRPr lang="en-US" sz="2200"/>
          </a:p>
        </p:txBody>
      </p:sp>
      <p:pic>
        <p:nvPicPr>
          <p:cNvPr id="16" name="Picture 15">
            <a:extLst>
              <a:ext uri="{FF2B5EF4-FFF2-40B4-BE49-F238E27FC236}">
                <a16:creationId xmlns:a16="http://schemas.microsoft.com/office/drawing/2014/main" id="{A3A9A494-F0AB-6B48-9519-BC4CE4AA6A17}"/>
              </a:ext>
            </a:extLst>
          </p:cNvPr>
          <p:cNvPicPr>
            <a:picLocks noChangeAspect="1"/>
          </p:cNvPicPr>
          <p:nvPr/>
        </p:nvPicPr>
        <p:blipFill>
          <a:blip r:embed="rId2"/>
          <a:stretch>
            <a:fillRect/>
          </a:stretch>
        </p:blipFill>
        <p:spPr>
          <a:xfrm>
            <a:off x="1024128" y="4030980"/>
            <a:ext cx="4965700" cy="1701800"/>
          </a:xfrm>
          <a:prstGeom prst="rect">
            <a:avLst/>
          </a:prstGeom>
        </p:spPr>
      </p:pic>
      <p:pic>
        <p:nvPicPr>
          <p:cNvPr id="20" name="Picture 19">
            <a:extLst>
              <a:ext uri="{FF2B5EF4-FFF2-40B4-BE49-F238E27FC236}">
                <a16:creationId xmlns:a16="http://schemas.microsoft.com/office/drawing/2014/main" id="{D7EE59E9-6013-A940-9ABD-9069D82FC884}"/>
              </a:ext>
            </a:extLst>
          </p:cNvPr>
          <p:cNvPicPr>
            <a:picLocks noChangeAspect="1"/>
          </p:cNvPicPr>
          <p:nvPr/>
        </p:nvPicPr>
        <p:blipFill>
          <a:blip r:embed="rId3"/>
          <a:stretch>
            <a:fillRect/>
          </a:stretch>
        </p:blipFill>
        <p:spPr>
          <a:xfrm>
            <a:off x="5842000" y="4042478"/>
            <a:ext cx="6350000" cy="2082800"/>
          </a:xfrm>
          <a:prstGeom prst="rect">
            <a:avLst/>
          </a:prstGeom>
        </p:spPr>
      </p:pic>
      <p:pic>
        <p:nvPicPr>
          <p:cNvPr id="21" name="Picture 20">
            <a:extLst>
              <a:ext uri="{FF2B5EF4-FFF2-40B4-BE49-F238E27FC236}">
                <a16:creationId xmlns:a16="http://schemas.microsoft.com/office/drawing/2014/main" id="{33D04A22-661A-124C-9257-BD9C63EC5727}"/>
              </a:ext>
            </a:extLst>
          </p:cNvPr>
          <p:cNvPicPr>
            <a:picLocks noChangeAspect="1"/>
          </p:cNvPicPr>
          <p:nvPr/>
        </p:nvPicPr>
        <p:blipFill>
          <a:blip r:embed="rId4"/>
          <a:stretch>
            <a:fillRect/>
          </a:stretch>
        </p:blipFill>
        <p:spPr>
          <a:xfrm>
            <a:off x="0" y="6487518"/>
            <a:ext cx="874643" cy="370482"/>
          </a:xfrm>
          <a:prstGeom prst="rect">
            <a:avLst/>
          </a:prstGeom>
        </p:spPr>
      </p:pic>
    </p:spTree>
    <p:extLst>
      <p:ext uri="{BB962C8B-B14F-4D97-AF65-F5344CB8AC3E}">
        <p14:creationId xmlns:p14="http://schemas.microsoft.com/office/powerpoint/2010/main" val="22366508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B9D7D-206D-3440-9FD2-71F929207FE1}"/>
              </a:ext>
            </a:extLst>
          </p:cNvPr>
          <p:cNvSpPr>
            <a:spLocks noGrp="1"/>
          </p:cNvSpPr>
          <p:nvPr>
            <p:ph type="title"/>
          </p:nvPr>
        </p:nvSpPr>
        <p:spPr/>
        <p:txBody>
          <a:bodyPr/>
          <a:lstStyle/>
          <a:p>
            <a:r>
              <a:rPr lang="en-US" dirty="0"/>
              <a:t>exercise #2: WEBGOAT</a:t>
            </a:r>
          </a:p>
        </p:txBody>
      </p:sp>
      <p:sp>
        <p:nvSpPr>
          <p:cNvPr id="3" name="Content Placeholder 2">
            <a:extLst>
              <a:ext uri="{FF2B5EF4-FFF2-40B4-BE49-F238E27FC236}">
                <a16:creationId xmlns:a16="http://schemas.microsoft.com/office/drawing/2014/main" id="{E09829A2-DE15-E142-A927-353E5B6E24B0}"/>
              </a:ext>
            </a:extLst>
          </p:cNvPr>
          <p:cNvSpPr>
            <a:spLocks noGrp="1"/>
          </p:cNvSpPr>
          <p:nvPr>
            <p:ph idx="1"/>
          </p:nvPr>
        </p:nvSpPr>
        <p:spPr>
          <a:xfrm>
            <a:off x="854416" y="1844402"/>
            <a:ext cx="10756392" cy="4023360"/>
          </a:xfrm>
        </p:spPr>
        <p:txBody>
          <a:bodyPr>
            <a:normAutofit/>
          </a:bodyPr>
          <a:lstStyle/>
          <a:p>
            <a:pPr marL="0" indent="0">
              <a:buNone/>
            </a:pPr>
            <a:r>
              <a:rPr lang="en-CA" b="1" dirty="0"/>
              <a:t>Exploit Hidden Fields</a:t>
            </a:r>
            <a:endParaRPr lang="en-US" b="1" dirty="0"/>
          </a:p>
          <a:p>
            <a:pPr marL="0" indent="0">
              <a:buNone/>
            </a:pPr>
            <a:r>
              <a:rPr lang="en-CA" dirty="0"/>
              <a:t>Try to purchase the HDTV for less than the purchase price, if you have not done so already.</a:t>
            </a:r>
            <a:endParaRPr lang="en-US" dirty="0"/>
          </a:p>
          <a:p>
            <a:endParaRPr lang="en-US" dirty="0"/>
          </a:p>
          <a:p>
            <a:endParaRPr lang="en-US" dirty="0"/>
          </a:p>
          <a:p>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E024192D-1307-8949-9BB6-E8230B265473}"/>
              </a:ext>
            </a:extLst>
          </p:cNvPr>
          <p:cNvSpPr>
            <a:spLocks noGrp="1"/>
          </p:cNvSpPr>
          <p:nvPr>
            <p:ph type="sldNum" sz="quarter" idx="12"/>
          </p:nvPr>
        </p:nvSpPr>
        <p:spPr>
          <a:xfrm>
            <a:off x="11658600" y="6460498"/>
            <a:ext cx="533400" cy="387296"/>
          </a:xfrm>
        </p:spPr>
        <p:txBody>
          <a:bodyPr/>
          <a:lstStyle/>
          <a:p>
            <a:fld id="{6C5CE048-8E8E-3649-AD73-6AC656BFA1B7}" type="slidenum">
              <a:rPr lang="en-US" sz="2200" smtClean="0"/>
              <a:t>26</a:t>
            </a:fld>
            <a:endParaRPr lang="en-US" sz="2200"/>
          </a:p>
        </p:txBody>
      </p:sp>
      <p:pic>
        <p:nvPicPr>
          <p:cNvPr id="7" name="Picture 6">
            <a:extLst>
              <a:ext uri="{FF2B5EF4-FFF2-40B4-BE49-F238E27FC236}">
                <a16:creationId xmlns:a16="http://schemas.microsoft.com/office/drawing/2014/main" id="{EC1DC967-BB94-3D4D-AE06-17E0F69C7E90}"/>
              </a:ext>
            </a:extLst>
          </p:cNvPr>
          <p:cNvPicPr>
            <a:picLocks noChangeAspect="1"/>
          </p:cNvPicPr>
          <p:nvPr/>
        </p:nvPicPr>
        <p:blipFill>
          <a:blip r:embed="rId3"/>
          <a:stretch>
            <a:fillRect/>
          </a:stretch>
        </p:blipFill>
        <p:spPr>
          <a:xfrm>
            <a:off x="1891670" y="3442285"/>
            <a:ext cx="7984988" cy="1961763"/>
          </a:xfrm>
          <a:prstGeom prst="rect">
            <a:avLst/>
          </a:prstGeom>
        </p:spPr>
      </p:pic>
      <p:pic>
        <p:nvPicPr>
          <p:cNvPr id="10" name="Picture 9">
            <a:extLst>
              <a:ext uri="{FF2B5EF4-FFF2-40B4-BE49-F238E27FC236}">
                <a16:creationId xmlns:a16="http://schemas.microsoft.com/office/drawing/2014/main" id="{578CBE64-F3EA-994E-BF7A-432484FF5468}"/>
              </a:ext>
            </a:extLst>
          </p:cNvPr>
          <p:cNvPicPr>
            <a:picLocks noChangeAspect="1"/>
          </p:cNvPicPr>
          <p:nvPr/>
        </p:nvPicPr>
        <p:blipFill>
          <a:blip r:embed="rId4"/>
          <a:stretch>
            <a:fillRect/>
          </a:stretch>
        </p:blipFill>
        <p:spPr>
          <a:xfrm>
            <a:off x="0" y="6487518"/>
            <a:ext cx="874643" cy="370482"/>
          </a:xfrm>
          <a:prstGeom prst="rect">
            <a:avLst/>
          </a:prstGeom>
        </p:spPr>
      </p:pic>
    </p:spTree>
    <p:extLst>
      <p:ext uri="{BB962C8B-B14F-4D97-AF65-F5344CB8AC3E}">
        <p14:creationId xmlns:p14="http://schemas.microsoft.com/office/powerpoint/2010/main" val="17755601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B9D7D-206D-3440-9FD2-71F929207FE1}"/>
              </a:ext>
            </a:extLst>
          </p:cNvPr>
          <p:cNvSpPr>
            <a:spLocks noGrp="1"/>
          </p:cNvSpPr>
          <p:nvPr>
            <p:ph type="title"/>
          </p:nvPr>
        </p:nvSpPr>
        <p:spPr/>
        <p:txBody>
          <a:bodyPr/>
          <a:lstStyle/>
          <a:p>
            <a:r>
              <a:rPr lang="en-US" dirty="0"/>
              <a:t>exercise #2: WEBGOAT</a:t>
            </a:r>
          </a:p>
        </p:txBody>
      </p:sp>
      <p:sp>
        <p:nvSpPr>
          <p:cNvPr id="3" name="Content Placeholder 2">
            <a:extLst>
              <a:ext uri="{FF2B5EF4-FFF2-40B4-BE49-F238E27FC236}">
                <a16:creationId xmlns:a16="http://schemas.microsoft.com/office/drawing/2014/main" id="{E09829A2-DE15-E142-A927-353E5B6E24B0}"/>
              </a:ext>
            </a:extLst>
          </p:cNvPr>
          <p:cNvSpPr>
            <a:spLocks noGrp="1"/>
          </p:cNvSpPr>
          <p:nvPr>
            <p:ph idx="1"/>
          </p:nvPr>
        </p:nvSpPr>
        <p:spPr>
          <a:xfrm>
            <a:off x="1024128" y="2286000"/>
            <a:ext cx="10756392" cy="4023360"/>
          </a:xfrm>
        </p:spPr>
        <p:txBody>
          <a:bodyPr anchor="ctr">
            <a:normAutofit/>
          </a:bodyPr>
          <a:lstStyle/>
          <a:p>
            <a:pPr marL="0" indent="0" algn="ctr">
              <a:buNone/>
            </a:pPr>
            <a:endParaRPr lang="en-CA" dirty="0"/>
          </a:p>
          <a:p>
            <a:pPr marL="0" indent="0" algn="ctr">
              <a:buNone/>
            </a:pPr>
            <a:r>
              <a:rPr lang="en-CA" sz="2800" i="1" dirty="0"/>
              <a:t>Solution Demonstration</a:t>
            </a:r>
            <a:endParaRPr lang="en-US" sz="2800" i="1" dirty="0"/>
          </a:p>
          <a:p>
            <a:endParaRPr lang="en-US" dirty="0"/>
          </a:p>
          <a:p>
            <a:endParaRPr lang="en-US" dirty="0"/>
          </a:p>
          <a:p>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E024192D-1307-8949-9BB6-E8230B265473}"/>
              </a:ext>
            </a:extLst>
          </p:cNvPr>
          <p:cNvSpPr>
            <a:spLocks noGrp="1"/>
          </p:cNvSpPr>
          <p:nvPr>
            <p:ph type="sldNum" sz="quarter" idx="12"/>
          </p:nvPr>
        </p:nvSpPr>
        <p:spPr>
          <a:xfrm>
            <a:off x="11658600" y="6460498"/>
            <a:ext cx="533400" cy="387296"/>
          </a:xfrm>
        </p:spPr>
        <p:txBody>
          <a:bodyPr/>
          <a:lstStyle/>
          <a:p>
            <a:fld id="{6C5CE048-8E8E-3649-AD73-6AC656BFA1B7}" type="slidenum">
              <a:rPr lang="en-US" sz="2200" smtClean="0"/>
              <a:t>27</a:t>
            </a:fld>
            <a:endParaRPr lang="en-US" sz="2200"/>
          </a:p>
        </p:txBody>
      </p:sp>
      <p:pic>
        <p:nvPicPr>
          <p:cNvPr id="8" name="Picture 7">
            <a:extLst>
              <a:ext uri="{FF2B5EF4-FFF2-40B4-BE49-F238E27FC236}">
                <a16:creationId xmlns:a16="http://schemas.microsoft.com/office/drawing/2014/main" id="{7C289561-8803-0447-8F4F-578D04D12FEA}"/>
              </a:ext>
            </a:extLst>
          </p:cNvPr>
          <p:cNvPicPr>
            <a:picLocks noChangeAspect="1"/>
          </p:cNvPicPr>
          <p:nvPr/>
        </p:nvPicPr>
        <p:blipFill>
          <a:blip r:embed="rId2"/>
          <a:stretch>
            <a:fillRect/>
          </a:stretch>
        </p:blipFill>
        <p:spPr>
          <a:xfrm>
            <a:off x="0" y="6487518"/>
            <a:ext cx="874643" cy="370482"/>
          </a:xfrm>
          <a:prstGeom prst="rect">
            <a:avLst/>
          </a:prstGeom>
        </p:spPr>
      </p:pic>
    </p:spTree>
    <p:extLst>
      <p:ext uri="{BB962C8B-B14F-4D97-AF65-F5344CB8AC3E}">
        <p14:creationId xmlns:p14="http://schemas.microsoft.com/office/powerpoint/2010/main" val="1564793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B9D7D-206D-3440-9FD2-71F929207FE1}"/>
              </a:ext>
            </a:extLst>
          </p:cNvPr>
          <p:cNvSpPr>
            <a:spLocks noGrp="1"/>
          </p:cNvSpPr>
          <p:nvPr>
            <p:ph type="title"/>
          </p:nvPr>
        </p:nvSpPr>
        <p:spPr/>
        <p:txBody>
          <a:bodyPr/>
          <a:lstStyle/>
          <a:p>
            <a:r>
              <a:rPr lang="en-US" dirty="0"/>
              <a:t>restricting USER DATA</a:t>
            </a:r>
          </a:p>
        </p:txBody>
      </p:sp>
      <p:sp>
        <p:nvSpPr>
          <p:cNvPr id="3" name="Content Placeholder 2">
            <a:extLst>
              <a:ext uri="{FF2B5EF4-FFF2-40B4-BE49-F238E27FC236}">
                <a16:creationId xmlns:a16="http://schemas.microsoft.com/office/drawing/2014/main" id="{E09829A2-DE15-E142-A927-353E5B6E24B0}"/>
              </a:ext>
            </a:extLst>
          </p:cNvPr>
          <p:cNvSpPr>
            <a:spLocks noGrp="1"/>
          </p:cNvSpPr>
          <p:nvPr>
            <p:ph idx="1"/>
          </p:nvPr>
        </p:nvSpPr>
        <p:spPr>
          <a:xfrm>
            <a:off x="902208" y="1715956"/>
            <a:ext cx="10756392" cy="4023360"/>
          </a:xfrm>
        </p:spPr>
        <p:txBody>
          <a:bodyPr>
            <a:normAutofit/>
          </a:bodyPr>
          <a:lstStyle/>
          <a:p>
            <a:pPr>
              <a:buFont typeface="Wingdings" pitchFamily="2" charset="2"/>
              <a:buChar char="Ø"/>
            </a:pPr>
            <a:r>
              <a:rPr lang="en-US" dirty="0"/>
              <a:t> Example #3: Length Limits</a:t>
            </a:r>
          </a:p>
          <a:p>
            <a:pPr marL="0" indent="0">
              <a:buNone/>
            </a:pPr>
            <a:endParaRPr lang="en-US" dirty="0"/>
          </a:p>
          <a:p>
            <a:endParaRPr lang="en-US" dirty="0"/>
          </a:p>
          <a:p>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E024192D-1307-8949-9BB6-E8230B265473}"/>
              </a:ext>
            </a:extLst>
          </p:cNvPr>
          <p:cNvSpPr>
            <a:spLocks noGrp="1"/>
          </p:cNvSpPr>
          <p:nvPr>
            <p:ph type="sldNum" sz="quarter" idx="12"/>
          </p:nvPr>
        </p:nvSpPr>
        <p:spPr>
          <a:xfrm>
            <a:off x="11658600" y="6460498"/>
            <a:ext cx="533400" cy="387296"/>
          </a:xfrm>
        </p:spPr>
        <p:txBody>
          <a:bodyPr/>
          <a:lstStyle/>
          <a:p>
            <a:fld id="{6C5CE048-8E8E-3649-AD73-6AC656BFA1B7}" type="slidenum">
              <a:rPr lang="en-US" sz="2200" smtClean="0"/>
              <a:t>28</a:t>
            </a:fld>
            <a:endParaRPr lang="en-US" sz="2200"/>
          </a:p>
        </p:txBody>
      </p:sp>
      <p:pic>
        <p:nvPicPr>
          <p:cNvPr id="7" name="Picture 6">
            <a:extLst>
              <a:ext uri="{FF2B5EF4-FFF2-40B4-BE49-F238E27FC236}">
                <a16:creationId xmlns:a16="http://schemas.microsoft.com/office/drawing/2014/main" id="{3E5BEF14-27FB-1F46-95A0-80D4D200E57C}"/>
              </a:ext>
            </a:extLst>
          </p:cNvPr>
          <p:cNvPicPr>
            <a:picLocks noChangeAspect="1"/>
          </p:cNvPicPr>
          <p:nvPr/>
        </p:nvPicPr>
        <p:blipFill>
          <a:blip r:embed="rId2"/>
          <a:stretch>
            <a:fillRect/>
          </a:stretch>
        </p:blipFill>
        <p:spPr>
          <a:xfrm>
            <a:off x="4605264" y="3493236"/>
            <a:ext cx="7460738" cy="1834138"/>
          </a:xfrm>
          <a:prstGeom prst="rect">
            <a:avLst/>
          </a:prstGeom>
        </p:spPr>
      </p:pic>
      <p:pic>
        <p:nvPicPr>
          <p:cNvPr id="10" name="Picture 9">
            <a:extLst>
              <a:ext uri="{FF2B5EF4-FFF2-40B4-BE49-F238E27FC236}">
                <a16:creationId xmlns:a16="http://schemas.microsoft.com/office/drawing/2014/main" id="{9E226543-4A30-BA45-89F9-3F07C6E62175}"/>
              </a:ext>
            </a:extLst>
          </p:cNvPr>
          <p:cNvPicPr>
            <a:picLocks noChangeAspect="1"/>
          </p:cNvPicPr>
          <p:nvPr/>
        </p:nvPicPr>
        <p:blipFill rotWithShape="1">
          <a:blip r:embed="rId3"/>
          <a:srcRect l="3969" t="11048" r="42363" b="6473"/>
          <a:stretch/>
        </p:blipFill>
        <p:spPr>
          <a:xfrm>
            <a:off x="1017270" y="3574194"/>
            <a:ext cx="3349089" cy="2042072"/>
          </a:xfrm>
          <a:prstGeom prst="rect">
            <a:avLst/>
          </a:prstGeom>
          <a:ln>
            <a:solidFill>
              <a:schemeClr val="tx1"/>
            </a:solidFill>
          </a:ln>
        </p:spPr>
      </p:pic>
      <p:pic>
        <p:nvPicPr>
          <p:cNvPr id="11" name="Picture 10">
            <a:extLst>
              <a:ext uri="{FF2B5EF4-FFF2-40B4-BE49-F238E27FC236}">
                <a16:creationId xmlns:a16="http://schemas.microsoft.com/office/drawing/2014/main" id="{52214E31-8418-B240-A34D-1B9BF2FD920D}"/>
              </a:ext>
            </a:extLst>
          </p:cNvPr>
          <p:cNvPicPr>
            <a:picLocks noChangeAspect="1"/>
          </p:cNvPicPr>
          <p:nvPr/>
        </p:nvPicPr>
        <p:blipFill>
          <a:blip r:embed="rId4"/>
          <a:stretch>
            <a:fillRect/>
          </a:stretch>
        </p:blipFill>
        <p:spPr>
          <a:xfrm>
            <a:off x="0" y="6487518"/>
            <a:ext cx="874643" cy="370482"/>
          </a:xfrm>
          <a:prstGeom prst="rect">
            <a:avLst/>
          </a:prstGeom>
        </p:spPr>
      </p:pic>
    </p:spTree>
    <p:extLst>
      <p:ext uri="{BB962C8B-B14F-4D97-AF65-F5344CB8AC3E}">
        <p14:creationId xmlns:p14="http://schemas.microsoft.com/office/powerpoint/2010/main" val="39434603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B9D7D-206D-3440-9FD2-71F929207FE1}"/>
              </a:ext>
            </a:extLst>
          </p:cNvPr>
          <p:cNvSpPr>
            <a:spLocks noGrp="1"/>
          </p:cNvSpPr>
          <p:nvPr>
            <p:ph type="title"/>
          </p:nvPr>
        </p:nvSpPr>
        <p:spPr/>
        <p:txBody>
          <a:bodyPr/>
          <a:lstStyle/>
          <a:p>
            <a:r>
              <a:rPr lang="en-US" dirty="0"/>
              <a:t>restricting USER DATA</a:t>
            </a:r>
          </a:p>
        </p:txBody>
      </p:sp>
      <p:sp>
        <p:nvSpPr>
          <p:cNvPr id="3" name="Content Placeholder 2">
            <a:extLst>
              <a:ext uri="{FF2B5EF4-FFF2-40B4-BE49-F238E27FC236}">
                <a16:creationId xmlns:a16="http://schemas.microsoft.com/office/drawing/2014/main" id="{E09829A2-DE15-E142-A927-353E5B6E24B0}"/>
              </a:ext>
            </a:extLst>
          </p:cNvPr>
          <p:cNvSpPr>
            <a:spLocks noGrp="1"/>
          </p:cNvSpPr>
          <p:nvPr>
            <p:ph idx="1"/>
          </p:nvPr>
        </p:nvSpPr>
        <p:spPr>
          <a:xfrm>
            <a:off x="854416" y="1359269"/>
            <a:ext cx="10756392" cy="4023360"/>
          </a:xfrm>
        </p:spPr>
        <p:txBody>
          <a:bodyPr>
            <a:normAutofit/>
          </a:bodyPr>
          <a:lstStyle/>
          <a:p>
            <a:pPr>
              <a:buFont typeface="Wingdings" pitchFamily="2" charset="2"/>
              <a:buChar char="Ø"/>
            </a:pPr>
            <a:r>
              <a:rPr lang="en-US" dirty="0"/>
              <a:t> Example #4: Disabled Elements </a:t>
            </a:r>
          </a:p>
          <a:p>
            <a:pPr marL="0" indent="0">
              <a:buNone/>
            </a:pPr>
            <a:endParaRPr lang="en-US" dirty="0"/>
          </a:p>
          <a:p>
            <a:endParaRPr lang="en-US" dirty="0"/>
          </a:p>
          <a:p>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E024192D-1307-8949-9BB6-E8230B265473}"/>
              </a:ext>
            </a:extLst>
          </p:cNvPr>
          <p:cNvSpPr>
            <a:spLocks noGrp="1"/>
          </p:cNvSpPr>
          <p:nvPr>
            <p:ph type="sldNum" sz="quarter" idx="12"/>
          </p:nvPr>
        </p:nvSpPr>
        <p:spPr>
          <a:xfrm>
            <a:off x="11658600" y="6460498"/>
            <a:ext cx="533400" cy="387296"/>
          </a:xfrm>
        </p:spPr>
        <p:txBody>
          <a:bodyPr/>
          <a:lstStyle/>
          <a:p>
            <a:fld id="{6C5CE048-8E8E-3649-AD73-6AC656BFA1B7}" type="slidenum">
              <a:rPr lang="en-US" sz="2200" smtClean="0"/>
              <a:t>29</a:t>
            </a:fld>
            <a:endParaRPr lang="en-US" sz="2200"/>
          </a:p>
        </p:txBody>
      </p:sp>
      <p:pic>
        <p:nvPicPr>
          <p:cNvPr id="8" name="Picture 7">
            <a:extLst>
              <a:ext uri="{FF2B5EF4-FFF2-40B4-BE49-F238E27FC236}">
                <a16:creationId xmlns:a16="http://schemas.microsoft.com/office/drawing/2014/main" id="{DDDC604F-35F7-5F47-9C1F-5121399BD011}"/>
              </a:ext>
            </a:extLst>
          </p:cNvPr>
          <p:cNvPicPr>
            <a:picLocks noChangeAspect="1"/>
          </p:cNvPicPr>
          <p:nvPr/>
        </p:nvPicPr>
        <p:blipFill>
          <a:blip r:embed="rId2"/>
          <a:stretch>
            <a:fillRect/>
          </a:stretch>
        </p:blipFill>
        <p:spPr>
          <a:xfrm>
            <a:off x="817563" y="3001617"/>
            <a:ext cx="4901802" cy="1973880"/>
          </a:xfrm>
          <a:prstGeom prst="rect">
            <a:avLst/>
          </a:prstGeom>
        </p:spPr>
      </p:pic>
      <p:sp>
        <p:nvSpPr>
          <p:cNvPr id="9" name="TextBox 8">
            <a:extLst>
              <a:ext uri="{FF2B5EF4-FFF2-40B4-BE49-F238E27FC236}">
                <a16:creationId xmlns:a16="http://schemas.microsoft.com/office/drawing/2014/main" id="{6404CCF7-5AB6-2F42-84BB-25F23E422CC2}"/>
              </a:ext>
            </a:extLst>
          </p:cNvPr>
          <p:cNvSpPr txBox="1"/>
          <p:nvPr/>
        </p:nvSpPr>
        <p:spPr>
          <a:xfrm>
            <a:off x="7414591" y="3001617"/>
            <a:ext cx="184731" cy="369332"/>
          </a:xfrm>
          <a:prstGeom prst="rect">
            <a:avLst/>
          </a:prstGeom>
          <a:noFill/>
        </p:spPr>
        <p:txBody>
          <a:bodyPr wrap="none" rtlCol="0">
            <a:spAutoFit/>
          </a:bodyPr>
          <a:lstStyle/>
          <a:p>
            <a:endParaRPr lang="en-US" dirty="0"/>
          </a:p>
        </p:txBody>
      </p:sp>
      <p:pic>
        <p:nvPicPr>
          <p:cNvPr id="12" name="Picture 11">
            <a:extLst>
              <a:ext uri="{FF2B5EF4-FFF2-40B4-BE49-F238E27FC236}">
                <a16:creationId xmlns:a16="http://schemas.microsoft.com/office/drawing/2014/main" id="{AC9AD980-03FD-0F46-9FB6-BCF9DBDC7DB2}"/>
              </a:ext>
            </a:extLst>
          </p:cNvPr>
          <p:cNvPicPr>
            <a:picLocks noChangeAspect="1"/>
          </p:cNvPicPr>
          <p:nvPr/>
        </p:nvPicPr>
        <p:blipFill>
          <a:blip r:embed="rId3"/>
          <a:stretch>
            <a:fillRect/>
          </a:stretch>
        </p:blipFill>
        <p:spPr>
          <a:xfrm>
            <a:off x="5758510" y="3001617"/>
            <a:ext cx="6320714" cy="754836"/>
          </a:xfrm>
          <a:prstGeom prst="rect">
            <a:avLst/>
          </a:prstGeom>
        </p:spPr>
      </p:pic>
      <p:pic>
        <p:nvPicPr>
          <p:cNvPr id="14" name="Picture 13">
            <a:extLst>
              <a:ext uri="{FF2B5EF4-FFF2-40B4-BE49-F238E27FC236}">
                <a16:creationId xmlns:a16="http://schemas.microsoft.com/office/drawing/2014/main" id="{99D7C916-608F-544A-88B8-400D36663A27}"/>
              </a:ext>
            </a:extLst>
          </p:cNvPr>
          <p:cNvPicPr>
            <a:picLocks noChangeAspect="1"/>
          </p:cNvPicPr>
          <p:nvPr/>
        </p:nvPicPr>
        <p:blipFill>
          <a:blip r:embed="rId4"/>
          <a:stretch>
            <a:fillRect/>
          </a:stretch>
        </p:blipFill>
        <p:spPr>
          <a:xfrm>
            <a:off x="5682512" y="3638734"/>
            <a:ext cx="6509488" cy="1150143"/>
          </a:xfrm>
          <a:prstGeom prst="rect">
            <a:avLst/>
          </a:prstGeom>
        </p:spPr>
      </p:pic>
      <p:pic>
        <p:nvPicPr>
          <p:cNvPr id="15" name="Picture 14">
            <a:extLst>
              <a:ext uri="{FF2B5EF4-FFF2-40B4-BE49-F238E27FC236}">
                <a16:creationId xmlns:a16="http://schemas.microsoft.com/office/drawing/2014/main" id="{DA151862-D6A3-2F4E-9083-52CBB2616B88}"/>
              </a:ext>
            </a:extLst>
          </p:cNvPr>
          <p:cNvPicPr>
            <a:picLocks noChangeAspect="1"/>
          </p:cNvPicPr>
          <p:nvPr/>
        </p:nvPicPr>
        <p:blipFill>
          <a:blip r:embed="rId5"/>
          <a:stretch>
            <a:fillRect/>
          </a:stretch>
        </p:blipFill>
        <p:spPr>
          <a:xfrm>
            <a:off x="0" y="6487518"/>
            <a:ext cx="874643" cy="370482"/>
          </a:xfrm>
          <a:prstGeom prst="rect">
            <a:avLst/>
          </a:prstGeom>
        </p:spPr>
      </p:pic>
    </p:spTree>
    <p:extLst>
      <p:ext uri="{BB962C8B-B14F-4D97-AF65-F5344CB8AC3E}">
        <p14:creationId xmlns:p14="http://schemas.microsoft.com/office/powerpoint/2010/main" val="25762117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1A9C48-23E0-7E4D-B076-862776A45963}"/>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9BEC5982-C056-9C45-8F10-CD352F4C28F4}"/>
              </a:ext>
            </a:extLst>
          </p:cNvPr>
          <p:cNvSpPr>
            <a:spLocks noGrp="1"/>
          </p:cNvSpPr>
          <p:nvPr>
            <p:ph idx="1"/>
          </p:nvPr>
        </p:nvSpPr>
        <p:spPr>
          <a:xfrm>
            <a:off x="581192" y="2180496"/>
            <a:ext cx="10637142" cy="3678303"/>
          </a:xfrm>
        </p:spPr>
        <p:txBody>
          <a:bodyPr anchor="t"/>
          <a:lstStyle/>
          <a:p>
            <a:r>
              <a:rPr lang="en-US" dirty="0"/>
              <a:t>Introduction to web application penetration testing</a:t>
            </a:r>
          </a:p>
          <a:p>
            <a:r>
              <a:rPr lang="en-US" dirty="0"/>
              <a:t>Software setup</a:t>
            </a:r>
          </a:p>
          <a:p>
            <a:r>
              <a:rPr lang="en-US" dirty="0"/>
              <a:t>Mapping and analyzing the application</a:t>
            </a:r>
          </a:p>
          <a:p>
            <a:r>
              <a:rPr lang="en-US" dirty="0"/>
              <a:t>Bypassing client-side controls</a:t>
            </a:r>
          </a:p>
          <a:p>
            <a:r>
              <a:rPr lang="en-US" dirty="0"/>
              <a:t>Attacking authentication</a:t>
            </a:r>
          </a:p>
          <a:p>
            <a:r>
              <a:rPr lang="en-US" dirty="0"/>
              <a:t>Attacking session management</a:t>
            </a:r>
          </a:p>
          <a:p>
            <a:r>
              <a:rPr lang="en-US" dirty="0"/>
              <a:t>Attacking data stores</a:t>
            </a:r>
          </a:p>
        </p:txBody>
      </p:sp>
      <p:sp>
        <p:nvSpPr>
          <p:cNvPr id="6" name="Slide Number Placeholder 5">
            <a:extLst>
              <a:ext uri="{FF2B5EF4-FFF2-40B4-BE49-F238E27FC236}">
                <a16:creationId xmlns:a16="http://schemas.microsoft.com/office/drawing/2014/main" id="{D9220048-E50C-344D-BB06-37245ECD51EA}"/>
              </a:ext>
            </a:extLst>
          </p:cNvPr>
          <p:cNvSpPr>
            <a:spLocks noGrp="1"/>
          </p:cNvSpPr>
          <p:nvPr>
            <p:ph type="sldNum" sz="quarter" idx="12"/>
          </p:nvPr>
        </p:nvSpPr>
        <p:spPr>
          <a:xfrm>
            <a:off x="11218334" y="6427104"/>
            <a:ext cx="973666" cy="274320"/>
          </a:xfrm>
        </p:spPr>
        <p:txBody>
          <a:bodyPr/>
          <a:lstStyle/>
          <a:p>
            <a:fld id="{6C5CE048-8E8E-3649-AD73-6AC656BFA1B7}" type="slidenum">
              <a:rPr lang="en-US" sz="2200" smtClean="0"/>
              <a:t>3</a:t>
            </a:fld>
            <a:endParaRPr lang="en-US" sz="2200" dirty="0"/>
          </a:p>
        </p:txBody>
      </p:sp>
      <p:pic>
        <p:nvPicPr>
          <p:cNvPr id="8" name="Picture 7">
            <a:extLst>
              <a:ext uri="{FF2B5EF4-FFF2-40B4-BE49-F238E27FC236}">
                <a16:creationId xmlns:a16="http://schemas.microsoft.com/office/drawing/2014/main" id="{52DF9F35-16EE-934C-8FDC-C18911B5DCA0}"/>
              </a:ext>
            </a:extLst>
          </p:cNvPr>
          <p:cNvPicPr>
            <a:picLocks noChangeAspect="1"/>
          </p:cNvPicPr>
          <p:nvPr/>
        </p:nvPicPr>
        <p:blipFill>
          <a:blip r:embed="rId3"/>
          <a:stretch>
            <a:fillRect/>
          </a:stretch>
        </p:blipFill>
        <p:spPr>
          <a:xfrm>
            <a:off x="0" y="6487518"/>
            <a:ext cx="874643" cy="370482"/>
          </a:xfrm>
          <a:prstGeom prst="rect">
            <a:avLst/>
          </a:prstGeom>
        </p:spPr>
      </p:pic>
    </p:spTree>
    <p:extLst>
      <p:ext uri="{BB962C8B-B14F-4D97-AF65-F5344CB8AC3E}">
        <p14:creationId xmlns:p14="http://schemas.microsoft.com/office/powerpoint/2010/main" val="31436359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B9D7D-206D-3440-9FD2-71F929207FE1}"/>
              </a:ext>
            </a:extLst>
          </p:cNvPr>
          <p:cNvSpPr>
            <a:spLocks noGrp="1"/>
          </p:cNvSpPr>
          <p:nvPr>
            <p:ph type="title"/>
          </p:nvPr>
        </p:nvSpPr>
        <p:spPr/>
        <p:txBody>
          <a:bodyPr/>
          <a:lstStyle/>
          <a:p>
            <a:r>
              <a:rPr lang="en-US" dirty="0"/>
              <a:t>exercise #3: WEBGOAT</a:t>
            </a:r>
          </a:p>
        </p:txBody>
      </p:sp>
      <p:sp>
        <p:nvSpPr>
          <p:cNvPr id="3" name="Content Placeholder 2">
            <a:extLst>
              <a:ext uri="{FF2B5EF4-FFF2-40B4-BE49-F238E27FC236}">
                <a16:creationId xmlns:a16="http://schemas.microsoft.com/office/drawing/2014/main" id="{E09829A2-DE15-E142-A927-353E5B6E24B0}"/>
              </a:ext>
            </a:extLst>
          </p:cNvPr>
          <p:cNvSpPr>
            <a:spLocks noGrp="1"/>
          </p:cNvSpPr>
          <p:nvPr>
            <p:ph idx="1"/>
          </p:nvPr>
        </p:nvSpPr>
        <p:spPr>
          <a:xfrm>
            <a:off x="843611" y="1972848"/>
            <a:ext cx="4442394" cy="4023360"/>
          </a:xfrm>
        </p:spPr>
        <p:txBody>
          <a:bodyPr>
            <a:normAutofit/>
          </a:bodyPr>
          <a:lstStyle/>
          <a:p>
            <a:pPr marL="0" indent="0">
              <a:buNone/>
            </a:pPr>
            <a:r>
              <a:rPr lang="en-CA" b="1" dirty="0"/>
              <a:t>Bypass HTML Field Restrictions </a:t>
            </a:r>
          </a:p>
          <a:p>
            <a:pPr marL="0" indent="0">
              <a:buNone/>
            </a:pPr>
            <a:r>
              <a:rPr lang="en-CA" dirty="0"/>
              <a:t>You must submit invalid values for all six fields in one form submission.</a:t>
            </a:r>
            <a:endParaRPr lang="en-US" dirty="0"/>
          </a:p>
          <a:p>
            <a:endParaRPr lang="en-US" dirty="0"/>
          </a:p>
          <a:p>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E024192D-1307-8949-9BB6-E8230B265473}"/>
              </a:ext>
            </a:extLst>
          </p:cNvPr>
          <p:cNvSpPr>
            <a:spLocks noGrp="1"/>
          </p:cNvSpPr>
          <p:nvPr>
            <p:ph type="sldNum" sz="quarter" idx="12"/>
          </p:nvPr>
        </p:nvSpPr>
        <p:spPr>
          <a:xfrm>
            <a:off x="11658600" y="6460498"/>
            <a:ext cx="533400" cy="387296"/>
          </a:xfrm>
        </p:spPr>
        <p:txBody>
          <a:bodyPr/>
          <a:lstStyle/>
          <a:p>
            <a:fld id="{6C5CE048-8E8E-3649-AD73-6AC656BFA1B7}" type="slidenum">
              <a:rPr lang="en-US" sz="2200" smtClean="0"/>
              <a:t>30</a:t>
            </a:fld>
            <a:endParaRPr lang="en-US" sz="2200"/>
          </a:p>
        </p:txBody>
      </p:sp>
      <p:pic>
        <p:nvPicPr>
          <p:cNvPr id="8" name="Picture 7">
            <a:extLst>
              <a:ext uri="{FF2B5EF4-FFF2-40B4-BE49-F238E27FC236}">
                <a16:creationId xmlns:a16="http://schemas.microsoft.com/office/drawing/2014/main" id="{6D3C70CA-AC97-5C43-B764-F7255233A47E}"/>
              </a:ext>
            </a:extLst>
          </p:cNvPr>
          <p:cNvPicPr>
            <a:picLocks noChangeAspect="1"/>
          </p:cNvPicPr>
          <p:nvPr/>
        </p:nvPicPr>
        <p:blipFill>
          <a:blip r:embed="rId3"/>
          <a:stretch>
            <a:fillRect/>
          </a:stretch>
        </p:blipFill>
        <p:spPr>
          <a:xfrm>
            <a:off x="6129616" y="1909608"/>
            <a:ext cx="3963305" cy="4517496"/>
          </a:xfrm>
          <a:prstGeom prst="rect">
            <a:avLst/>
          </a:prstGeom>
        </p:spPr>
      </p:pic>
      <p:pic>
        <p:nvPicPr>
          <p:cNvPr id="9" name="Picture 8">
            <a:extLst>
              <a:ext uri="{FF2B5EF4-FFF2-40B4-BE49-F238E27FC236}">
                <a16:creationId xmlns:a16="http://schemas.microsoft.com/office/drawing/2014/main" id="{7BA68505-8567-2E45-89CB-1F2872BD234F}"/>
              </a:ext>
            </a:extLst>
          </p:cNvPr>
          <p:cNvPicPr>
            <a:picLocks noChangeAspect="1"/>
          </p:cNvPicPr>
          <p:nvPr/>
        </p:nvPicPr>
        <p:blipFill>
          <a:blip r:embed="rId4"/>
          <a:stretch>
            <a:fillRect/>
          </a:stretch>
        </p:blipFill>
        <p:spPr>
          <a:xfrm>
            <a:off x="0" y="6487518"/>
            <a:ext cx="874643" cy="370482"/>
          </a:xfrm>
          <a:prstGeom prst="rect">
            <a:avLst/>
          </a:prstGeom>
        </p:spPr>
      </p:pic>
    </p:spTree>
    <p:extLst>
      <p:ext uri="{BB962C8B-B14F-4D97-AF65-F5344CB8AC3E}">
        <p14:creationId xmlns:p14="http://schemas.microsoft.com/office/powerpoint/2010/main" val="41821412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B9D7D-206D-3440-9FD2-71F929207FE1}"/>
              </a:ext>
            </a:extLst>
          </p:cNvPr>
          <p:cNvSpPr>
            <a:spLocks noGrp="1"/>
          </p:cNvSpPr>
          <p:nvPr>
            <p:ph type="title"/>
          </p:nvPr>
        </p:nvSpPr>
        <p:spPr/>
        <p:txBody>
          <a:bodyPr/>
          <a:lstStyle/>
          <a:p>
            <a:r>
              <a:rPr lang="en-US" dirty="0"/>
              <a:t>exercise #3: WEBGOAT</a:t>
            </a:r>
          </a:p>
        </p:txBody>
      </p:sp>
      <p:sp>
        <p:nvSpPr>
          <p:cNvPr id="3" name="Content Placeholder 2">
            <a:extLst>
              <a:ext uri="{FF2B5EF4-FFF2-40B4-BE49-F238E27FC236}">
                <a16:creationId xmlns:a16="http://schemas.microsoft.com/office/drawing/2014/main" id="{E09829A2-DE15-E142-A927-353E5B6E24B0}"/>
              </a:ext>
            </a:extLst>
          </p:cNvPr>
          <p:cNvSpPr>
            <a:spLocks noGrp="1"/>
          </p:cNvSpPr>
          <p:nvPr>
            <p:ph idx="1"/>
          </p:nvPr>
        </p:nvSpPr>
        <p:spPr>
          <a:xfrm>
            <a:off x="1024128" y="2286000"/>
            <a:ext cx="10756392" cy="4023360"/>
          </a:xfrm>
        </p:spPr>
        <p:txBody>
          <a:bodyPr anchor="ctr">
            <a:normAutofit/>
          </a:bodyPr>
          <a:lstStyle/>
          <a:p>
            <a:pPr marL="0" indent="0" algn="ctr">
              <a:buNone/>
            </a:pPr>
            <a:endParaRPr lang="en-CA" dirty="0"/>
          </a:p>
          <a:p>
            <a:pPr marL="0" indent="0" algn="ctr">
              <a:buNone/>
            </a:pPr>
            <a:r>
              <a:rPr lang="en-CA" sz="2800" i="1" dirty="0"/>
              <a:t>Solution Demonstration</a:t>
            </a:r>
            <a:endParaRPr lang="en-US" sz="2800" i="1" dirty="0"/>
          </a:p>
          <a:p>
            <a:endParaRPr lang="en-US" dirty="0"/>
          </a:p>
          <a:p>
            <a:endParaRPr lang="en-US" dirty="0"/>
          </a:p>
          <a:p>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E024192D-1307-8949-9BB6-E8230B265473}"/>
              </a:ext>
            </a:extLst>
          </p:cNvPr>
          <p:cNvSpPr>
            <a:spLocks noGrp="1"/>
          </p:cNvSpPr>
          <p:nvPr>
            <p:ph type="sldNum" sz="quarter" idx="12"/>
          </p:nvPr>
        </p:nvSpPr>
        <p:spPr>
          <a:xfrm>
            <a:off x="11658600" y="6460498"/>
            <a:ext cx="533400" cy="387296"/>
          </a:xfrm>
        </p:spPr>
        <p:txBody>
          <a:bodyPr/>
          <a:lstStyle/>
          <a:p>
            <a:fld id="{6C5CE048-8E8E-3649-AD73-6AC656BFA1B7}" type="slidenum">
              <a:rPr lang="en-US" sz="2200" smtClean="0"/>
              <a:t>31</a:t>
            </a:fld>
            <a:endParaRPr lang="en-US" sz="2200"/>
          </a:p>
        </p:txBody>
      </p:sp>
      <p:pic>
        <p:nvPicPr>
          <p:cNvPr id="6" name="Picture 5">
            <a:extLst>
              <a:ext uri="{FF2B5EF4-FFF2-40B4-BE49-F238E27FC236}">
                <a16:creationId xmlns:a16="http://schemas.microsoft.com/office/drawing/2014/main" id="{EF5A6EEC-1089-784B-9715-BB029DE84CBD}"/>
              </a:ext>
            </a:extLst>
          </p:cNvPr>
          <p:cNvPicPr>
            <a:picLocks noChangeAspect="1"/>
          </p:cNvPicPr>
          <p:nvPr/>
        </p:nvPicPr>
        <p:blipFill>
          <a:blip r:embed="rId2"/>
          <a:stretch>
            <a:fillRect/>
          </a:stretch>
        </p:blipFill>
        <p:spPr>
          <a:xfrm>
            <a:off x="0" y="6487518"/>
            <a:ext cx="874643" cy="370482"/>
          </a:xfrm>
          <a:prstGeom prst="rect">
            <a:avLst/>
          </a:prstGeom>
        </p:spPr>
      </p:pic>
    </p:spTree>
    <p:extLst>
      <p:ext uri="{BB962C8B-B14F-4D97-AF65-F5344CB8AC3E}">
        <p14:creationId xmlns:p14="http://schemas.microsoft.com/office/powerpoint/2010/main" val="28600226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B9D7D-206D-3440-9FD2-71F929207FE1}"/>
              </a:ext>
            </a:extLst>
          </p:cNvPr>
          <p:cNvSpPr>
            <a:spLocks noGrp="1"/>
          </p:cNvSpPr>
          <p:nvPr>
            <p:ph type="title"/>
          </p:nvPr>
        </p:nvSpPr>
        <p:spPr/>
        <p:txBody>
          <a:bodyPr/>
          <a:lstStyle/>
          <a:p>
            <a:r>
              <a:rPr lang="en-US" dirty="0"/>
              <a:t>restricting USER DATA</a:t>
            </a:r>
          </a:p>
        </p:txBody>
      </p:sp>
      <p:sp>
        <p:nvSpPr>
          <p:cNvPr id="3" name="Content Placeholder 2">
            <a:extLst>
              <a:ext uri="{FF2B5EF4-FFF2-40B4-BE49-F238E27FC236}">
                <a16:creationId xmlns:a16="http://schemas.microsoft.com/office/drawing/2014/main" id="{E09829A2-DE15-E142-A927-353E5B6E24B0}"/>
              </a:ext>
            </a:extLst>
          </p:cNvPr>
          <p:cNvSpPr>
            <a:spLocks noGrp="1"/>
          </p:cNvSpPr>
          <p:nvPr>
            <p:ph idx="1"/>
          </p:nvPr>
        </p:nvSpPr>
        <p:spPr>
          <a:xfrm>
            <a:off x="368145" y="1530830"/>
            <a:ext cx="10756392" cy="4023360"/>
          </a:xfrm>
        </p:spPr>
        <p:txBody>
          <a:bodyPr>
            <a:normAutofit/>
          </a:bodyPr>
          <a:lstStyle/>
          <a:p>
            <a:pPr>
              <a:buFont typeface="Wingdings" pitchFamily="2" charset="2"/>
              <a:buChar char="Ø"/>
            </a:pPr>
            <a:r>
              <a:rPr lang="en-US" dirty="0"/>
              <a:t> Example #5: Script-Based Validation</a:t>
            </a:r>
          </a:p>
          <a:p>
            <a:pPr marL="0" indent="0">
              <a:buNone/>
            </a:pPr>
            <a:endParaRPr lang="en-US" dirty="0"/>
          </a:p>
          <a:p>
            <a:endParaRPr lang="en-US" dirty="0"/>
          </a:p>
          <a:p>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E024192D-1307-8949-9BB6-E8230B265473}"/>
              </a:ext>
            </a:extLst>
          </p:cNvPr>
          <p:cNvSpPr>
            <a:spLocks noGrp="1"/>
          </p:cNvSpPr>
          <p:nvPr>
            <p:ph type="sldNum" sz="quarter" idx="12"/>
          </p:nvPr>
        </p:nvSpPr>
        <p:spPr>
          <a:xfrm>
            <a:off x="11658600" y="6460498"/>
            <a:ext cx="533400" cy="387296"/>
          </a:xfrm>
        </p:spPr>
        <p:txBody>
          <a:bodyPr/>
          <a:lstStyle/>
          <a:p>
            <a:fld id="{6C5CE048-8E8E-3649-AD73-6AC656BFA1B7}" type="slidenum">
              <a:rPr lang="en-US" sz="2200" smtClean="0"/>
              <a:t>32</a:t>
            </a:fld>
            <a:endParaRPr lang="en-US" sz="2200"/>
          </a:p>
        </p:txBody>
      </p:sp>
      <p:sp>
        <p:nvSpPr>
          <p:cNvPr id="9" name="TextBox 8">
            <a:extLst>
              <a:ext uri="{FF2B5EF4-FFF2-40B4-BE49-F238E27FC236}">
                <a16:creationId xmlns:a16="http://schemas.microsoft.com/office/drawing/2014/main" id="{6404CCF7-5AB6-2F42-84BB-25F23E422CC2}"/>
              </a:ext>
            </a:extLst>
          </p:cNvPr>
          <p:cNvSpPr txBox="1"/>
          <p:nvPr/>
        </p:nvSpPr>
        <p:spPr>
          <a:xfrm>
            <a:off x="7414591" y="3001617"/>
            <a:ext cx="184731" cy="369332"/>
          </a:xfrm>
          <a:prstGeom prst="rect">
            <a:avLst/>
          </a:prstGeom>
          <a:noFill/>
        </p:spPr>
        <p:txBody>
          <a:bodyPr wrap="none" rtlCol="0">
            <a:spAutoFit/>
          </a:bodyPr>
          <a:lstStyle/>
          <a:p>
            <a:endParaRPr lang="en-US" dirty="0"/>
          </a:p>
        </p:txBody>
      </p:sp>
      <p:pic>
        <p:nvPicPr>
          <p:cNvPr id="7" name="Picture 6">
            <a:extLst>
              <a:ext uri="{FF2B5EF4-FFF2-40B4-BE49-F238E27FC236}">
                <a16:creationId xmlns:a16="http://schemas.microsoft.com/office/drawing/2014/main" id="{C0C5AD76-9C7E-C349-9BBC-3ABF235FDD8F}"/>
              </a:ext>
            </a:extLst>
          </p:cNvPr>
          <p:cNvPicPr>
            <a:picLocks noChangeAspect="1"/>
          </p:cNvPicPr>
          <p:nvPr/>
        </p:nvPicPr>
        <p:blipFill>
          <a:blip r:embed="rId2"/>
          <a:stretch>
            <a:fillRect/>
          </a:stretch>
        </p:blipFill>
        <p:spPr>
          <a:xfrm>
            <a:off x="4620068" y="2168180"/>
            <a:ext cx="7038532" cy="1374330"/>
          </a:xfrm>
          <a:prstGeom prst="rect">
            <a:avLst/>
          </a:prstGeom>
        </p:spPr>
      </p:pic>
      <p:pic>
        <p:nvPicPr>
          <p:cNvPr id="11" name="Picture 10">
            <a:extLst>
              <a:ext uri="{FF2B5EF4-FFF2-40B4-BE49-F238E27FC236}">
                <a16:creationId xmlns:a16="http://schemas.microsoft.com/office/drawing/2014/main" id="{B2BDBCF9-9A50-5647-ACAB-79DD0555D0C8}"/>
              </a:ext>
            </a:extLst>
          </p:cNvPr>
          <p:cNvPicPr>
            <a:picLocks noChangeAspect="1"/>
          </p:cNvPicPr>
          <p:nvPr/>
        </p:nvPicPr>
        <p:blipFill>
          <a:blip r:embed="rId3"/>
          <a:stretch>
            <a:fillRect/>
          </a:stretch>
        </p:blipFill>
        <p:spPr>
          <a:xfrm>
            <a:off x="4570925" y="3097068"/>
            <a:ext cx="7087675" cy="3557078"/>
          </a:xfrm>
          <a:prstGeom prst="rect">
            <a:avLst/>
          </a:prstGeom>
        </p:spPr>
      </p:pic>
      <p:pic>
        <p:nvPicPr>
          <p:cNvPr id="15" name="Picture 14">
            <a:extLst>
              <a:ext uri="{FF2B5EF4-FFF2-40B4-BE49-F238E27FC236}">
                <a16:creationId xmlns:a16="http://schemas.microsoft.com/office/drawing/2014/main" id="{03974C1B-8E85-9141-904B-CA9334BD2296}"/>
              </a:ext>
            </a:extLst>
          </p:cNvPr>
          <p:cNvPicPr>
            <a:picLocks noChangeAspect="1"/>
          </p:cNvPicPr>
          <p:nvPr/>
        </p:nvPicPr>
        <p:blipFill>
          <a:blip r:embed="rId4"/>
          <a:stretch>
            <a:fillRect/>
          </a:stretch>
        </p:blipFill>
        <p:spPr>
          <a:xfrm>
            <a:off x="0" y="6487518"/>
            <a:ext cx="874643" cy="370482"/>
          </a:xfrm>
          <a:prstGeom prst="rect">
            <a:avLst/>
          </a:prstGeom>
        </p:spPr>
      </p:pic>
    </p:spTree>
    <p:extLst>
      <p:ext uri="{BB962C8B-B14F-4D97-AF65-F5344CB8AC3E}">
        <p14:creationId xmlns:p14="http://schemas.microsoft.com/office/powerpoint/2010/main" val="25214740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B9D7D-206D-3440-9FD2-71F929207FE1}"/>
              </a:ext>
            </a:extLst>
          </p:cNvPr>
          <p:cNvSpPr>
            <a:spLocks noGrp="1"/>
          </p:cNvSpPr>
          <p:nvPr>
            <p:ph type="title"/>
          </p:nvPr>
        </p:nvSpPr>
        <p:spPr/>
        <p:txBody>
          <a:bodyPr/>
          <a:lstStyle/>
          <a:p>
            <a:r>
              <a:rPr lang="en-US" dirty="0"/>
              <a:t>exercise #4: WEBGOAT</a:t>
            </a:r>
          </a:p>
        </p:txBody>
      </p:sp>
      <p:sp>
        <p:nvSpPr>
          <p:cNvPr id="3" name="Content Placeholder 2">
            <a:extLst>
              <a:ext uri="{FF2B5EF4-FFF2-40B4-BE49-F238E27FC236}">
                <a16:creationId xmlns:a16="http://schemas.microsoft.com/office/drawing/2014/main" id="{E09829A2-DE15-E142-A927-353E5B6E24B0}"/>
              </a:ext>
            </a:extLst>
          </p:cNvPr>
          <p:cNvSpPr>
            <a:spLocks noGrp="1"/>
          </p:cNvSpPr>
          <p:nvPr>
            <p:ph idx="1"/>
          </p:nvPr>
        </p:nvSpPr>
        <p:spPr>
          <a:xfrm>
            <a:off x="843611" y="1972848"/>
            <a:ext cx="4442394" cy="4023360"/>
          </a:xfrm>
        </p:spPr>
        <p:txBody>
          <a:bodyPr>
            <a:normAutofit/>
          </a:bodyPr>
          <a:lstStyle/>
          <a:p>
            <a:pPr marL="0" indent="0">
              <a:buNone/>
            </a:pPr>
            <a:r>
              <a:rPr lang="en-CA" b="1" dirty="0"/>
              <a:t>Bypass Client Side JavaScript Validation</a:t>
            </a:r>
          </a:p>
          <a:p>
            <a:pPr marL="0" indent="0">
              <a:buNone/>
            </a:pPr>
            <a:r>
              <a:rPr lang="en-CA" dirty="0"/>
              <a:t>You must break all 7 validators at the same time.</a:t>
            </a: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E024192D-1307-8949-9BB6-E8230B265473}"/>
              </a:ext>
            </a:extLst>
          </p:cNvPr>
          <p:cNvSpPr>
            <a:spLocks noGrp="1"/>
          </p:cNvSpPr>
          <p:nvPr>
            <p:ph type="sldNum" sz="quarter" idx="12"/>
          </p:nvPr>
        </p:nvSpPr>
        <p:spPr>
          <a:xfrm>
            <a:off x="11658600" y="6460498"/>
            <a:ext cx="533400" cy="387296"/>
          </a:xfrm>
        </p:spPr>
        <p:txBody>
          <a:bodyPr/>
          <a:lstStyle/>
          <a:p>
            <a:fld id="{6C5CE048-8E8E-3649-AD73-6AC656BFA1B7}" type="slidenum">
              <a:rPr lang="en-US" sz="2200" smtClean="0"/>
              <a:t>33</a:t>
            </a:fld>
            <a:endParaRPr lang="en-US" sz="2200"/>
          </a:p>
        </p:txBody>
      </p:sp>
      <p:pic>
        <p:nvPicPr>
          <p:cNvPr id="7" name="Picture 6">
            <a:extLst>
              <a:ext uri="{FF2B5EF4-FFF2-40B4-BE49-F238E27FC236}">
                <a16:creationId xmlns:a16="http://schemas.microsoft.com/office/drawing/2014/main" id="{23549F27-B4F9-C04B-8B15-4F460DC66285}"/>
              </a:ext>
            </a:extLst>
          </p:cNvPr>
          <p:cNvPicPr>
            <a:picLocks noChangeAspect="1"/>
          </p:cNvPicPr>
          <p:nvPr/>
        </p:nvPicPr>
        <p:blipFill>
          <a:blip r:embed="rId3"/>
          <a:stretch>
            <a:fillRect/>
          </a:stretch>
        </p:blipFill>
        <p:spPr>
          <a:xfrm>
            <a:off x="5727700" y="1977928"/>
            <a:ext cx="5932082" cy="4014000"/>
          </a:xfrm>
          <a:prstGeom prst="rect">
            <a:avLst/>
          </a:prstGeom>
        </p:spPr>
      </p:pic>
      <p:pic>
        <p:nvPicPr>
          <p:cNvPr id="9" name="Picture 8">
            <a:extLst>
              <a:ext uri="{FF2B5EF4-FFF2-40B4-BE49-F238E27FC236}">
                <a16:creationId xmlns:a16="http://schemas.microsoft.com/office/drawing/2014/main" id="{9CD54FA7-F168-7043-82C7-CF4C1DAC4A2E}"/>
              </a:ext>
            </a:extLst>
          </p:cNvPr>
          <p:cNvPicPr>
            <a:picLocks noChangeAspect="1"/>
          </p:cNvPicPr>
          <p:nvPr/>
        </p:nvPicPr>
        <p:blipFill>
          <a:blip r:embed="rId4"/>
          <a:stretch>
            <a:fillRect/>
          </a:stretch>
        </p:blipFill>
        <p:spPr>
          <a:xfrm>
            <a:off x="0" y="6487518"/>
            <a:ext cx="874643" cy="370482"/>
          </a:xfrm>
          <a:prstGeom prst="rect">
            <a:avLst/>
          </a:prstGeom>
        </p:spPr>
      </p:pic>
    </p:spTree>
    <p:extLst>
      <p:ext uri="{BB962C8B-B14F-4D97-AF65-F5344CB8AC3E}">
        <p14:creationId xmlns:p14="http://schemas.microsoft.com/office/powerpoint/2010/main" val="26253585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B9D7D-206D-3440-9FD2-71F929207FE1}"/>
              </a:ext>
            </a:extLst>
          </p:cNvPr>
          <p:cNvSpPr>
            <a:spLocks noGrp="1"/>
          </p:cNvSpPr>
          <p:nvPr>
            <p:ph type="title"/>
          </p:nvPr>
        </p:nvSpPr>
        <p:spPr/>
        <p:txBody>
          <a:bodyPr/>
          <a:lstStyle/>
          <a:p>
            <a:r>
              <a:rPr lang="en-US" dirty="0"/>
              <a:t>exercise #4: WEBGOAT</a:t>
            </a:r>
          </a:p>
        </p:txBody>
      </p:sp>
      <p:sp>
        <p:nvSpPr>
          <p:cNvPr id="3" name="Content Placeholder 2">
            <a:extLst>
              <a:ext uri="{FF2B5EF4-FFF2-40B4-BE49-F238E27FC236}">
                <a16:creationId xmlns:a16="http://schemas.microsoft.com/office/drawing/2014/main" id="{E09829A2-DE15-E142-A927-353E5B6E24B0}"/>
              </a:ext>
            </a:extLst>
          </p:cNvPr>
          <p:cNvSpPr>
            <a:spLocks noGrp="1"/>
          </p:cNvSpPr>
          <p:nvPr>
            <p:ph idx="1"/>
          </p:nvPr>
        </p:nvSpPr>
        <p:spPr>
          <a:xfrm>
            <a:off x="1024128" y="2286000"/>
            <a:ext cx="10756392" cy="4023360"/>
          </a:xfrm>
        </p:spPr>
        <p:txBody>
          <a:bodyPr anchor="ctr">
            <a:normAutofit/>
          </a:bodyPr>
          <a:lstStyle/>
          <a:p>
            <a:pPr marL="0" indent="0" algn="ctr">
              <a:buNone/>
            </a:pPr>
            <a:endParaRPr lang="en-CA" dirty="0"/>
          </a:p>
          <a:p>
            <a:pPr marL="0" indent="0" algn="ctr">
              <a:buNone/>
            </a:pPr>
            <a:r>
              <a:rPr lang="en-CA" sz="2800" i="1" dirty="0"/>
              <a:t>Solution Demonstration</a:t>
            </a:r>
            <a:endParaRPr lang="en-US" sz="2800" i="1" dirty="0"/>
          </a:p>
          <a:p>
            <a:endParaRPr lang="en-US" dirty="0"/>
          </a:p>
          <a:p>
            <a:endParaRPr lang="en-US" dirty="0"/>
          </a:p>
          <a:p>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E024192D-1307-8949-9BB6-E8230B265473}"/>
              </a:ext>
            </a:extLst>
          </p:cNvPr>
          <p:cNvSpPr>
            <a:spLocks noGrp="1"/>
          </p:cNvSpPr>
          <p:nvPr>
            <p:ph type="sldNum" sz="quarter" idx="12"/>
          </p:nvPr>
        </p:nvSpPr>
        <p:spPr>
          <a:xfrm>
            <a:off x="11658600" y="6460498"/>
            <a:ext cx="533400" cy="387296"/>
          </a:xfrm>
        </p:spPr>
        <p:txBody>
          <a:bodyPr/>
          <a:lstStyle/>
          <a:p>
            <a:fld id="{6C5CE048-8E8E-3649-AD73-6AC656BFA1B7}" type="slidenum">
              <a:rPr lang="en-US" sz="2200" smtClean="0"/>
              <a:t>34</a:t>
            </a:fld>
            <a:endParaRPr lang="en-US" sz="2200" dirty="0"/>
          </a:p>
        </p:txBody>
      </p:sp>
      <p:pic>
        <p:nvPicPr>
          <p:cNvPr id="6" name="Picture 5">
            <a:extLst>
              <a:ext uri="{FF2B5EF4-FFF2-40B4-BE49-F238E27FC236}">
                <a16:creationId xmlns:a16="http://schemas.microsoft.com/office/drawing/2014/main" id="{13CEB386-09FD-654D-81D5-A9721D7E1A8A}"/>
              </a:ext>
            </a:extLst>
          </p:cNvPr>
          <p:cNvPicPr>
            <a:picLocks noChangeAspect="1"/>
          </p:cNvPicPr>
          <p:nvPr/>
        </p:nvPicPr>
        <p:blipFill>
          <a:blip r:embed="rId2"/>
          <a:stretch>
            <a:fillRect/>
          </a:stretch>
        </p:blipFill>
        <p:spPr>
          <a:xfrm>
            <a:off x="0" y="6487518"/>
            <a:ext cx="874643" cy="370482"/>
          </a:xfrm>
          <a:prstGeom prst="rect">
            <a:avLst/>
          </a:prstGeom>
        </p:spPr>
      </p:pic>
    </p:spTree>
    <p:extLst>
      <p:ext uri="{BB962C8B-B14F-4D97-AF65-F5344CB8AC3E}">
        <p14:creationId xmlns:p14="http://schemas.microsoft.com/office/powerpoint/2010/main" val="34835096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6F54D8-462F-3543-AE3F-3A783B58C370}"/>
              </a:ext>
            </a:extLst>
          </p:cNvPr>
          <p:cNvSpPr>
            <a:spLocks noGrp="1"/>
          </p:cNvSpPr>
          <p:nvPr>
            <p:ph type="ctrTitle"/>
          </p:nvPr>
        </p:nvSpPr>
        <p:spPr>
          <a:xfrm>
            <a:off x="599660" y="825459"/>
            <a:ext cx="8584097" cy="1420784"/>
          </a:xfrm>
        </p:spPr>
        <p:txBody>
          <a:bodyPr>
            <a:normAutofit/>
          </a:bodyPr>
          <a:lstStyle/>
          <a:p>
            <a:r>
              <a:rPr lang="en-US" dirty="0"/>
              <a:t>Attacking authentication</a:t>
            </a:r>
          </a:p>
        </p:txBody>
      </p:sp>
      <p:sp>
        <p:nvSpPr>
          <p:cNvPr id="3" name="Subtitle 2">
            <a:extLst>
              <a:ext uri="{FF2B5EF4-FFF2-40B4-BE49-F238E27FC236}">
                <a16:creationId xmlns:a16="http://schemas.microsoft.com/office/drawing/2014/main" id="{99710A53-1B91-7C49-9CC6-858B42EB48BD}"/>
              </a:ext>
            </a:extLst>
          </p:cNvPr>
          <p:cNvSpPr>
            <a:spLocks noGrp="1"/>
          </p:cNvSpPr>
          <p:nvPr>
            <p:ph type="subTitle" idx="1"/>
          </p:nvPr>
        </p:nvSpPr>
        <p:spPr>
          <a:xfrm>
            <a:off x="9742793" y="5656087"/>
            <a:ext cx="1746842" cy="590321"/>
          </a:xfrm>
        </p:spPr>
        <p:txBody>
          <a:bodyPr/>
          <a:lstStyle/>
          <a:p>
            <a:r>
              <a:rPr lang="en-US" dirty="0">
                <a:solidFill>
                  <a:schemeClr val="bg1"/>
                </a:solidFill>
              </a:rPr>
              <a:t>SECTION 5</a:t>
            </a:r>
          </a:p>
        </p:txBody>
      </p:sp>
      <p:pic>
        <p:nvPicPr>
          <p:cNvPr id="6" name="Picture 5">
            <a:extLst>
              <a:ext uri="{FF2B5EF4-FFF2-40B4-BE49-F238E27FC236}">
                <a16:creationId xmlns:a16="http://schemas.microsoft.com/office/drawing/2014/main" id="{8222027B-EBE1-C64A-A470-B1967EDCD785}"/>
              </a:ext>
            </a:extLst>
          </p:cNvPr>
          <p:cNvPicPr>
            <a:picLocks noChangeAspect="1"/>
          </p:cNvPicPr>
          <p:nvPr/>
        </p:nvPicPr>
        <p:blipFill>
          <a:blip r:embed="rId3"/>
          <a:stretch>
            <a:fillRect/>
          </a:stretch>
        </p:blipFill>
        <p:spPr>
          <a:xfrm>
            <a:off x="0" y="6487518"/>
            <a:ext cx="874643" cy="370482"/>
          </a:xfrm>
          <a:prstGeom prst="rect">
            <a:avLst/>
          </a:prstGeom>
        </p:spPr>
      </p:pic>
    </p:spTree>
    <p:extLst>
      <p:ext uri="{BB962C8B-B14F-4D97-AF65-F5344CB8AC3E}">
        <p14:creationId xmlns:p14="http://schemas.microsoft.com/office/powerpoint/2010/main" val="15231480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8D19C0-EC0C-1740-A468-FA5580294B40}"/>
              </a:ext>
            </a:extLst>
          </p:cNvPr>
          <p:cNvSpPr>
            <a:spLocks noGrp="1"/>
          </p:cNvSpPr>
          <p:nvPr>
            <p:ph type="title"/>
          </p:nvPr>
        </p:nvSpPr>
        <p:spPr/>
        <p:txBody>
          <a:bodyPr/>
          <a:lstStyle/>
          <a:p>
            <a:r>
              <a:rPr lang="en-US" dirty="0"/>
              <a:t>authentication</a:t>
            </a:r>
          </a:p>
        </p:txBody>
      </p:sp>
      <p:sp>
        <p:nvSpPr>
          <p:cNvPr id="3" name="Content Placeholder 2">
            <a:extLst>
              <a:ext uri="{FF2B5EF4-FFF2-40B4-BE49-F238E27FC236}">
                <a16:creationId xmlns:a16="http://schemas.microsoft.com/office/drawing/2014/main" id="{6F032421-A0E4-7540-817D-F2B98270C893}"/>
              </a:ext>
            </a:extLst>
          </p:cNvPr>
          <p:cNvSpPr>
            <a:spLocks noGrp="1"/>
          </p:cNvSpPr>
          <p:nvPr>
            <p:ph idx="1"/>
          </p:nvPr>
        </p:nvSpPr>
        <p:spPr>
          <a:xfrm>
            <a:off x="437321" y="2043551"/>
            <a:ext cx="10346237" cy="4023360"/>
          </a:xfrm>
        </p:spPr>
        <p:txBody>
          <a:bodyPr>
            <a:normAutofit/>
          </a:bodyPr>
          <a:lstStyle/>
          <a:p>
            <a:pPr>
              <a:buFont typeface="Wingdings" pitchFamily="2" charset="2"/>
              <a:buChar char="Ø"/>
            </a:pPr>
            <a:r>
              <a:rPr lang="en-US" dirty="0"/>
              <a:t> Authentication is a mechanism for validating a user. </a:t>
            </a:r>
          </a:p>
          <a:p>
            <a:pPr>
              <a:buFont typeface="Wingdings" pitchFamily="2" charset="2"/>
              <a:buChar char="Ø"/>
            </a:pPr>
            <a:r>
              <a:rPr lang="en-US" dirty="0"/>
              <a:t> There are many authentication technologies:</a:t>
            </a:r>
          </a:p>
          <a:p>
            <a:pPr lvl="2">
              <a:buFont typeface="Wingdings" pitchFamily="2" charset="2"/>
              <a:buChar char="§"/>
            </a:pPr>
            <a:r>
              <a:rPr lang="en-US" sz="1800" dirty="0"/>
              <a:t> HTML forms-based authentication</a:t>
            </a:r>
          </a:p>
          <a:p>
            <a:pPr lvl="2">
              <a:buFont typeface="Wingdings" pitchFamily="2" charset="2"/>
              <a:buChar char="§"/>
            </a:pPr>
            <a:r>
              <a:rPr lang="en-US" sz="1800" dirty="0"/>
              <a:t> Multifactor authentication</a:t>
            </a:r>
          </a:p>
          <a:p>
            <a:pPr lvl="2">
              <a:buFont typeface="Wingdings" pitchFamily="2" charset="2"/>
              <a:buChar char="§"/>
            </a:pPr>
            <a:r>
              <a:rPr lang="en-US" sz="1800" dirty="0"/>
              <a:t> Client SSL certificates and/or smartcards</a:t>
            </a:r>
          </a:p>
          <a:p>
            <a:pPr lvl="2">
              <a:buFont typeface="Wingdings" pitchFamily="2" charset="2"/>
              <a:buChar char="§"/>
            </a:pPr>
            <a:r>
              <a:rPr lang="en-US" sz="1800" dirty="0"/>
              <a:t> </a:t>
            </a:r>
            <a:r>
              <a:rPr lang="en-US" sz="1800" dirty="0" err="1"/>
              <a:t>etc</a:t>
            </a:r>
            <a:endParaRPr lang="en-US" sz="1800" dirty="0"/>
          </a:p>
          <a:p>
            <a:pPr>
              <a:buFont typeface="Wingdings" pitchFamily="2" charset="2"/>
              <a:buChar char="Ø"/>
            </a:pPr>
            <a:r>
              <a:rPr lang="en-US" dirty="0"/>
              <a:t> In general, there are two factors that result in insecure authentication:</a:t>
            </a:r>
          </a:p>
          <a:p>
            <a:pPr lvl="2">
              <a:buFont typeface="Wingdings" pitchFamily="2" charset="2"/>
              <a:buChar char="§"/>
            </a:pPr>
            <a:r>
              <a:rPr lang="en-US" sz="1800" dirty="0"/>
              <a:t> Design flaws in authentication mechanisms</a:t>
            </a:r>
          </a:p>
          <a:p>
            <a:pPr lvl="2">
              <a:buFont typeface="Wingdings" pitchFamily="2" charset="2"/>
              <a:buChar char="§"/>
            </a:pPr>
            <a:r>
              <a:rPr lang="en-US" sz="1800" dirty="0"/>
              <a:t> Implementation flaws in authentication </a:t>
            </a:r>
          </a:p>
        </p:txBody>
      </p:sp>
      <p:sp>
        <p:nvSpPr>
          <p:cNvPr id="4" name="Slide Number Placeholder 3">
            <a:extLst>
              <a:ext uri="{FF2B5EF4-FFF2-40B4-BE49-F238E27FC236}">
                <a16:creationId xmlns:a16="http://schemas.microsoft.com/office/drawing/2014/main" id="{F9990CA1-F472-B042-8FEB-8570E1659AA8}"/>
              </a:ext>
            </a:extLst>
          </p:cNvPr>
          <p:cNvSpPr>
            <a:spLocks noGrp="1"/>
          </p:cNvSpPr>
          <p:nvPr>
            <p:ph type="sldNum" sz="quarter" idx="12"/>
          </p:nvPr>
        </p:nvSpPr>
        <p:spPr>
          <a:xfrm>
            <a:off x="11131826" y="6394506"/>
            <a:ext cx="914399" cy="463494"/>
          </a:xfrm>
        </p:spPr>
        <p:txBody>
          <a:bodyPr/>
          <a:lstStyle/>
          <a:p>
            <a:fld id="{6C5CE048-8E8E-3649-AD73-6AC656BFA1B7}" type="slidenum">
              <a:rPr lang="en-US" sz="2200" smtClean="0"/>
              <a:t>36</a:t>
            </a:fld>
            <a:endParaRPr lang="en-US" sz="2200" dirty="0"/>
          </a:p>
        </p:txBody>
      </p:sp>
      <p:pic>
        <p:nvPicPr>
          <p:cNvPr id="6" name="Picture 5">
            <a:extLst>
              <a:ext uri="{FF2B5EF4-FFF2-40B4-BE49-F238E27FC236}">
                <a16:creationId xmlns:a16="http://schemas.microsoft.com/office/drawing/2014/main" id="{A42C7E67-3FDA-AD48-9065-1D0F46A92A3C}"/>
              </a:ext>
            </a:extLst>
          </p:cNvPr>
          <p:cNvPicPr>
            <a:picLocks noChangeAspect="1"/>
          </p:cNvPicPr>
          <p:nvPr/>
        </p:nvPicPr>
        <p:blipFill>
          <a:blip r:embed="rId3"/>
          <a:stretch>
            <a:fillRect/>
          </a:stretch>
        </p:blipFill>
        <p:spPr>
          <a:xfrm>
            <a:off x="0" y="6487518"/>
            <a:ext cx="874643" cy="370482"/>
          </a:xfrm>
          <a:prstGeom prst="rect">
            <a:avLst/>
          </a:prstGeom>
        </p:spPr>
      </p:pic>
    </p:spTree>
    <p:extLst>
      <p:ext uri="{BB962C8B-B14F-4D97-AF65-F5344CB8AC3E}">
        <p14:creationId xmlns:p14="http://schemas.microsoft.com/office/powerpoint/2010/main" val="31134034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8D19C0-EC0C-1740-A468-FA5580294B40}"/>
              </a:ext>
            </a:extLst>
          </p:cNvPr>
          <p:cNvSpPr>
            <a:spLocks noGrp="1"/>
          </p:cNvSpPr>
          <p:nvPr>
            <p:ph type="title"/>
          </p:nvPr>
        </p:nvSpPr>
        <p:spPr>
          <a:xfrm>
            <a:off x="581192" y="702156"/>
            <a:ext cx="11077778" cy="1035204"/>
          </a:xfrm>
        </p:spPr>
        <p:txBody>
          <a:bodyPr>
            <a:noAutofit/>
          </a:bodyPr>
          <a:lstStyle/>
          <a:p>
            <a:r>
              <a:rPr lang="en-US" dirty="0"/>
              <a:t>Design flaws in authentication mechanisms</a:t>
            </a:r>
          </a:p>
        </p:txBody>
      </p:sp>
      <p:sp>
        <p:nvSpPr>
          <p:cNvPr id="3" name="Content Placeholder 2">
            <a:extLst>
              <a:ext uri="{FF2B5EF4-FFF2-40B4-BE49-F238E27FC236}">
                <a16:creationId xmlns:a16="http://schemas.microsoft.com/office/drawing/2014/main" id="{6F032421-A0E4-7540-817D-F2B98270C893}"/>
              </a:ext>
            </a:extLst>
          </p:cNvPr>
          <p:cNvSpPr>
            <a:spLocks noGrp="1"/>
          </p:cNvSpPr>
          <p:nvPr>
            <p:ph idx="1"/>
          </p:nvPr>
        </p:nvSpPr>
        <p:spPr>
          <a:xfrm>
            <a:off x="581192" y="2103430"/>
            <a:ext cx="10346237" cy="4023360"/>
          </a:xfrm>
        </p:spPr>
        <p:txBody>
          <a:bodyPr anchor="t">
            <a:normAutofit/>
          </a:bodyPr>
          <a:lstStyle/>
          <a:p>
            <a:pPr>
              <a:buFont typeface="Wingdings" pitchFamily="2" charset="2"/>
              <a:buChar char="Ø"/>
            </a:pPr>
            <a:r>
              <a:rPr lang="en-US" dirty="0"/>
              <a:t> Bad passwords*</a:t>
            </a:r>
          </a:p>
          <a:p>
            <a:pPr>
              <a:buFont typeface="Wingdings" pitchFamily="2" charset="2"/>
              <a:buChar char="Ø"/>
            </a:pPr>
            <a:r>
              <a:rPr lang="en-US" dirty="0"/>
              <a:t> Brute-forcible logins</a:t>
            </a:r>
          </a:p>
          <a:p>
            <a:pPr>
              <a:buFont typeface="Wingdings" pitchFamily="2" charset="2"/>
              <a:buChar char="Ø"/>
            </a:pPr>
            <a:r>
              <a:rPr lang="en-US" dirty="0"/>
              <a:t> Verbose Failure messages</a:t>
            </a:r>
          </a:p>
          <a:p>
            <a:pPr>
              <a:buFont typeface="Wingdings" pitchFamily="2" charset="2"/>
              <a:buChar char="Ø"/>
            </a:pPr>
            <a:r>
              <a:rPr lang="en-US" dirty="0"/>
              <a:t> Vulnerable transmission of credentials</a:t>
            </a:r>
          </a:p>
          <a:p>
            <a:pPr>
              <a:buFont typeface="Wingdings" pitchFamily="2" charset="2"/>
              <a:buChar char="Ø"/>
            </a:pPr>
            <a:r>
              <a:rPr lang="en-US" dirty="0"/>
              <a:t> Weaknesses in password change functionality </a:t>
            </a:r>
          </a:p>
          <a:p>
            <a:pPr>
              <a:buFont typeface="Wingdings" pitchFamily="2" charset="2"/>
              <a:buChar char="Ø"/>
            </a:pPr>
            <a:r>
              <a:rPr lang="en-US" dirty="0"/>
              <a:t> Weaknesses in forgotten password functionality*</a:t>
            </a:r>
          </a:p>
          <a:p>
            <a:pPr>
              <a:buFont typeface="Wingdings" pitchFamily="2" charset="2"/>
              <a:buChar char="Ø"/>
            </a:pPr>
            <a:r>
              <a:rPr lang="en-US" dirty="0"/>
              <a:t> etc. </a:t>
            </a:r>
          </a:p>
        </p:txBody>
      </p:sp>
      <p:sp>
        <p:nvSpPr>
          <p:cNvPr id="4" name="Slide Number Placeholder 3">
            <a:extLst>
              <a:ext uri="{FF2B5EF4-FFF2-40B4-BE49-F238E27FC236}">
                <a16:creationId xmlns:a16="http://schemas.microsoft.com/office/drawing/2014/main" id="{F9990CA1-F472-B042-8FEB-8570E1659AA8}"/>
              </a:ext>
            </a:extLst>
          </p:cNvPr>
          <p:cNvSpPr>
            <a:spLocks noGrp="1"/>
          </p:cNvSpPr>
          <p:nvPr>
            <p:ph type="sldNum" sz="quarter" idx="12"/>
          </p:nvPr>
        </p:nvSpPr>
        <p:spPr>
          <a:xfrm>
            <a:off x="11658970" y="6338049"/>
            <a:ext cx="533030" cy="435664"/>
          </a:xfrm>
        </p:spPr>
        <p:txBody>
          <a:bodyPr/>
          <a:lstStyle/>
          <a:p>
            <a:fld id="{6C5CE048-8E8E-3649-AD73-6AC656BFA1B7}" type="slidenum">
              <a:rPr lang="en-US" sz="2200" smtClean="0"/>
              <a:t>37</a:t>
            </a:fld>
            <a:endParaRPr lang="en-US" sz="2200"/>
          </a:p>
        </p:txBody>
      </p:sp>
      <p:pic>
        <p:nvPicPr>
          <p:cNvPr id="6" name="Picture 5">
            <a:extLst>
              <a:ext uri="{FF2B5EF4-FFF2-40B4-BE49-F238E27FC236}">
                <a16:creationId xmlns:a16="http://schemas.microsoft.com/office/drawing/2014/main" id="{D3123A48-101F-3D45-92BC-866401BF2DF5}"/>
              </a:ext>
            </a:extLst>
          </p:cNvPr>
          <p:cNvPicPr>
            <a:picLocks noChangeAspect="1"/>
          </p:cNvPicPr>
          <p:nvPr/>
        </p:nvPicPr>
        <p:blipFill>
          <a:blip r:embed="rId3"/>
          <a:stretch>
            <a:fillRect/>
          </a:stretch>
        </p:blipFill>
        <p:spPr>
          <a:xfrm>
            <a:off x="0" y="6487518"/>
            <a:ext cx="874643" cy="370482"/>
          </a:xfrm>
          <a:prstGeom prst="rect">
            <a:avLst/>
          </a:prstGeom>
        </p:spPr>
      </p:pic>
    </p:spTree>
    <p:extLst>
      <p:ext uri="{BB962C8B-B14F-4D97-AF65-F5344CB8AC3E}">
        <p14:creationId xmlns:p14="http://schemas.microsoft.com/office/powerpoint/2010/main" val="40974265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8D19C0-EC0C-1740-A468-FA5580294B40}"/>
              </a:ext>
            </a:extLst>
          </p:cNvPr>
          <p:cNvSpPr>
            <a:spLocks noGrp="1"/>
          </p:cNvSpPr>
          <p:nvPr>
            <p:ph type="title"/>
          </p:nvPr>
        </p:nvSpPr>
        <p:spPr/>
        <p:txBody>
          <a:bodyPr>
            <a:normAutofit/>
          </a:bodyPr>
          <a:lstStyle/>
          <a:p>
            <a:r>
              <a:rPr lang="en-US" dirty="0"/>
              <a:t>Bad passwords</a:t>
            </a:r>
          </a:p>
        </p:txBody>
      </p:sp>
      <p:sp>
        <p:nvSpPr>
          <p:cNvPr id="3" name="Content Placeholder 2">
            <a:extLst>
              <a:ext uri="{FF2B5EF4-FFF2-40B4-BE49-F238E27FC236}">
                <a16:creationId xmlns:a16="http://schemas.microsoft.com/office/drawing/2014/main" id="{6F032421-A0E4-7540-817D-F2B98270C893}"/>
              </a:ext>
            </a:extLst>
          </p:cNvPr>
          <p:cNvSpPr>
            <a:spLocks noGrp="1"/>
          </p:cNvSpPr>
          <p:nvPr>
            <p:ph idx="1"/>
          </p:nvPr>
        </p:nvSpPr>
        <p:spPr>
          <a:xfrm>
            <a:off x="437321" y="2090057"/>
            <a:ext cx="10346237" cy="4023360"/>
          </a:xfrm>
        </p:spPr>
        <p:txBody>
          <a:bodyPr anchor="t">
            <a:normAutofit/>
          </a:bodyPr>
          <a:lstStyle/>
          <a:p>
            <a:pPr>
              <a:buFont typeface="Wingdings" pitchFamily="2" charset="2"/>
              <a:buChar char="Ø"/>
            </a:pPr>
            <a:r>
              <a:rPr lang="en-US" dirty="0"/>
              <a:t> Very short or blank passwords</a:t>
            </a:r>
          </a:p>
          <a:p>
            <a:pPr>
              <a:buFont typeface="Wingdings" pitchFamily="2" charset="2"/>
              <a:buChar char="Ø"/>
            </a:pPr>
            <a:r>
              <a:rPr lang="en-US" dirty="0"/>
              <a:t> Common dictionary words or names</a:t>
            </a:r>
          </a:p>
          <a:p>
            <a:pPr>
              <a:buFont typeface="Wingdings" pitchFamily="2" charset="2"/>
              <a:buChar char="Ø"/>
            </a:pPr>
            <a:r>
              <a:rPr lang="en-US" dirty="0"/>
              <a:t> The same as the username</a:t>
            </a:r>
          </a:p>
          <a:p>
            <a:pPr>
              <a:buFont typeface="Wingdings" pitchFamily="2" charset="2"/>
              <a:buChar char="Ø"/>
            </a:pPr>
            <a:r>
              <a:rPr lang="en-US" dirty="0"/>
              <a:t> Still set to the default value</a:t>
            </a:r>
          </a:p>
          <a:p>
            <a:pPr>
              <a:buFont typeface="Wingdings" pitchFamily="2" charset="2"/>
              <a:buChar char="Ø"/>
            </a:pPr>
            <a:endParaRPr lang="en-US" dirty="0"/>
          </a:p>
          <a:p>
            <a:pPr>
              <a:buFont typeface="Wingdings" pitchFamily="2" charset="2"/>
              <a:buChar char="Ø"/>
            </a:pPr>
            <a:r>
              <a:rPr lang="en-US" dirty="0"/>
              <a:t> Check the strength of your password:                                      </a:t>
            </a:r>
          </a:p>
          <a:p>
            <a:pPr marL="0" indent="0">
              <a:buNone/>
            </a:pPr>
            <a:r>
              <a:rPr lang="en-US" dirty="0"/>
              <a:t>    </a:t>
            </a:r>
            <a:r>
              <a:rPr lang="en-US" dirty="0">
                <a:hlinkClick r:id="rId3"/>
              </a:rPr>
              <a:t>https://</a:t>
            </a:r>
            <a:r>
              <a:rPr lang="en-US" dirty="0" err="1">
                <a:hlinkClick r:id="rId3"/>
              </a:rPr>
              <a:t>password.kaspersky.com</a:t>
            </a:r>
            <a:r>
              <a:rPr lang="en-US" dirty="0">
                <a:hlinkClick r:id="rId3"/>
              </a:rPr>
              <a:t>/</a:t>
            </a:r>
            <a:endParaRPr lang="en-US" dirty="0"/>
          </a:p>
        </p:txBody>
      </p:sp>
      <p:sp>
        <p:nvSpPr>
          <p:cNvPr id="4" name="Slide Number Placeholder 3">
            <a:extLst>
              <a:ext uri="{FF2B5EF4-FFF2-40B4-BE49-F238E27FC236}">
                <a16:creationId xmlns:a16="http://schemas.microsoft.com/office/drawing/2014/main" id="{F9990CA1-F472-B042-8FEB-8570E1659AA8}"/>
              </a:ext>
            </a:extLst>
          </p:cNvPr>
          <p:cNvSpPr>
            <a:spLocks noGrp="1"/>
          </p:cNvSpPr>
          <p:nvPr>
            <p:ph type="sldNum" sz="quarter" idx="12"/>
          </p:nvPr>
        </p:nvSpPr>
        <p:spPr>
          <a:xfrm>
            <a:off x="11658970" y="6392916"/>
            <a:ext cx="533030" cy="435664"/>
          </a:xfrm>
        </p:spPr>
        <p:txBody>
          <a:bodyPr/>
          <a:lstStyle/>
          <a:p>
            <a:fld id="{6C5CE048-8E8E-3649-AD73-6AC656BFA1B7}" type="slidenum">
              <a:rPr lang="en-US" sz="2200" smtClean="0"/>
              <a:t>38</a:t>
            </a:fld>
            <a:endParaRPr lang="en-US" sz="2200"/>
          </a:p>
        </p:txBody>
      </p:sp>
      <p:pic>
        <p:nvPicPr>
          <p:cNvPr id="6" name="Picture 5">
            <a:extLst>
              <a:ext uri="{FF2B5EF4-FFF2-40B4-BE49-F238E27FC236}">
                <a16:creationId xmlns:a16="http://schemas.microsoft.com/office/drawing/2014/main" id="{0591491E-C916-8B49-AB29-A142CF90DD05}"/>
              </a:ext>
            </a:extLst>
          </p:cNvPr>
          <p:cNvPicPr>
            <a:picLocks noChangeAspect="1"/>
          </p:cNvPicPr>
          <p:nvPr/>
        </p:nvPicPr>
        <p:blipFill>
          <a:blip r:embed="rId4"/>
          <a:stretch>
            <a:fillRect/>
          </a:stretch>
        </p:blipFill>
        <p:spPr>
          <a:xfrm>
            <a:off x="0" y="6487518"/>
            <a:ext cx="874643" cy="370482"/>
          </a:xfrm>
          <a:prstGeom prst="rect">
            <a:avLst/>
          </a:prstGeom>
        </p:spPr>
      </p:pic>
    </p:spTree>
    <p:extLst>
      <p:ext uri="{BB962C8B-B14F-4D97-AF65-F5344CB8AC3E}">
        <p14:creationId xmlns:p14="http://schemas.microsoft.com/office/powerpoint/2010/main" val="30320768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8D19C0-EC0C-1740-A468-FA5580294B40}"/>
              </a:ext>
            </a:extLst>
          </p:cNvPr>
          <p:cNvSpPr>
            <a:spLocks noGrp="1"/>
          </p:cNvSpPr>
          <p:nvPr>
            <p:ph type="title"/>
          </p:nvPr>
        </p:nvSpPr>
        <p:spPr/>
        <p:txBody>
          <a:bodyPr>
            <a:normAutofit/>
          </a:bodyPr>
          <a:lstStyle/>
          <a:p>
            <a:r>
              <a:rPr lang="en-US" dirty="0"/>
              <a:t>exercise #5:  WEBGOAT</a:t>
            </a:r>
          </a:p>
        </p:txBody>
      </p:sp>
      <p:sp>
        <p:nvSpPr>
          <p:cNvPr id="3" name="Content Placeholder 2">
            <a:extLst>
              <a:ext uri="{FF2B5EF4-FFF2-40B4-BE49-F238E27FC236}">
                <a16:creationId xmlns:a16="http://schemas.microsoft.com/office/drawing/2014/main" id="{6F032421-A0E4-7540-817D-F2B98270C893}"/>
              </a:ext>
            </a:extLst>
          </p:cNvPr>
          <p:cNvSpPr>
            <a:spLocks noGrp="1"/>
          </p:cNvSpPr>
          <p:nvPr>
            <p:ph idx="1"/>
          </p:nvPr>
        </p:nvSpPr>
        <p:spPr>
          <a:xfrm>
            <a:off x="581192" y="2130357"/>
            <a:ext cx="10346237" cy="4023360"/>
          </a:xfrm>
        </p:spPr>
        <p:txBody>
          <a:bodyPr anchor="t">
            <a:normAutofit/>
          </a:bodyPr>
          <a:lstStyle/>
          <a:p>
            <a:pPr marL="0" indent="0">
              <a:buNone/>
            </a:pPr>
            <a:r>
              <a:rPr lang="en-CA" b="1" dirty="0"/>
              <a:t>Forgot Password</a:t>
            </a:r>
          </a:p>
          <a:p>
            <a:pPr marL="0" indent="0">
              <a:buNone/>
            </a:pPr>
            <a:r>
              <a:rPr lang="en-CA" dirty="0"/>
              <a:t>The goal is to retrieve the password of another user.</a:t>
            </a:r>
          </a:p>
          <a:p>
            <a:pPr marL="0" indent="0">
              <a:buNone/>
            </a:pPr>
            <a:br>
              <a:rPr lang="en-CA" dirty="0"/>
            </a:br>
            <a:endParaRPr lang="en-CA" dirty="0"/>
          </a:p>
          <a:p>
            <a:pPr marL="0" indent="0">
              <a:buNone/>
            </a:pPr>
            <a:endParaRPr lang="en-US" b="1" dirty="0"/>
          </a:p>
        </p:txBody>
      </p:sp>
      <p:sp>
        <p:nvSpPr>
          <p:cNvPr id="4" name="Slide Number Placeholder 3">
            <a:extLst>
              <a:ext uri="{FF2B5EF4-FFF2-40B4-BE49-F238E27FC236}">
                <a16:creationId xmlns:a16="http://schemas.microsoft.com/office/drawing/2014/main" id="{F9990CA1-F472-B042-8FEB-8570E1659AA8}"/>
              </a:ext>
            </a:extLst>
          </p:cNvPr>
          <p:cNvSpPr>
            <a:spLocks noGrp="1"/>
          </p:cNvSpPr>
          <p:nvPr>
            <p:ph type="sldNum" sz="quarter" idx="12"/>
          </p:nvPr>
        </p:nvSpPr>
        <p:spPr>
          <a:xfrm>
            <a:off x="11658969" y="6309360"/>
            <a:ext cx="533031" cy="548640"/>
          </a:xfrm>
        </p:spPr>
        <p:txBody>
          <a:bodyPr/>
          <a:lstStyle/>
          <a:p>
            <a:fld id="{6C5CE048-8E8E-3649-AD73-6AC656BFA1B7}" type="slidenum">
              <a:rPr lang="en-US" sz="2200" smtClean="0"/>
              <a:t>39</a:t>
            </a:fld>
            <a:endParaRPr lang="en-US" sz="2200"/>
          </a:p>
        </p:txBody>
      </p:sp>
      <p:pic>
        <p:nvPicPr>
          <p:cNvPr id="6" name="Picture 5">
            <a:extLst>
              <a:ext uri="{FF2B5EF4-FFF2-40B4-BE49-F238E27FC236}">
                <a16:creationId xmlns:a16="http://schemas.microsoft.com/office/drawing/2014/main" id="{3E2612ED-A6AE-D641-8D8D-FB34A265E283}"/>
              </a:ext>
            </a:extLst>
          </p:cNvPr>
          <p:cNvPicPr>
            <a:picLocks noChangeAspect="1"/>
          </p:cNvPicPr>
          <p:nvPr/>
        </p:nvPicPr>
        <p:blipFill>
          <a:blip r:embed="rId3"/>
          <a:stretch>
            <a:fillRect/>
          </a:stretch>
        </p:blipFill>
        <p:spPr>
          <a:xfrm>
            <a:off x="2448503" y="3397797"/>
            <a:ext cx="7294993" cy="1816652"/>
          </a:xfrm>
          <a:prstGeom prst="rect">
            <a:avLst/>
          </a:prstGeom>
          <a:ln>
            <a:solidFill>
              <a:schemeClr val="tx1"/>
            </a:solidFill>
          </a:ln>
        </p:spPr>
      </p:pic>
      <p:pic>
        <p:nvPicPr>
          <p:cNvPr id="8" name="Picture 7">
            <a:extLst>
              <a:ext uri="{FF2B5EF4-FFF2-40B4-BE49-F238E27FC236}">
                <a16:creationId xmlns:a16="http://schemas.microsoft.com/office/drawing/2014/main" id="{11B54DAC-7C27-D74B-A88B-90DC5FC63D74}"/>
              </a:ext>
            </a:extLst>
          </p:cNvPr>
          <p:cNvPicPr>
            <a:picLocks noChangeAspect="1"/>
          </p:cNvPicPr>
          <p:nvPr/>
        </p:nvPicPr>
        <p:blipFill>
          <a:blip r:embed="rId4"/>
          <a:stretch>
            <a:fillRect/>
          </a:stretch>
        </p:blipFill>
        <p:spPr>
          <a:xfrm>
            <a:off x="0" y="6487518"/>
            <a:ext cx="874643" cy="370482"/>
          </a:xfrm>
          <a:prstGeom prst="rect">
            <a:avLst/>
          </a:prstGeom>
        </p:spPr>
      </p:pic>
    </p:spTree>
    <p:extLst>
      <p:ext uri="{BB962C8B-B14F-4D97-AF65-F5344CB8AC3E}">
        <p14:creationId xmlns:p14="http://schemas.microsoft.com/office/powerpoint/2010/main" val="10209909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1A9C48-23E0-7E4D-B076-862776A45963}"/>
              </a:ext>
            </a:extLst>
          </p:cNvPr>
          <p:cNvSpPr>
            <a:spLocks noGrp="1"/>
          </p:cNvSpPr>
          <p:nvPr>
            <p:ph type="title"/>
          </p:nvPr>
        </p:nvSpPr>
        <p:spPr/>
        <p:txBody>
          <a:bodyPr/>
          <a:lstStyle/>
          <a:p>
            <a:r>
              <a:rPr lang="en-US" dirty="0"/>
              <a:t>The web application hacker’s handbook</a:t>
            </a:r>
          </a:p>
        </p:txBody>
      </p:sp>
      <p:sp>
        <p:nvSpPr>
          <p:cNvPr id="6" name="Slide Number Placeholder 5">
            <a:extLst>
              <a:ext uri="{FF2B5EF4-FFF2-40B4-BE49-F238E27FC236}">
                <a16:creationId xmlns:a16="http://schemas.microsoft.com/office/drawing/2014/main" id="{D9220048-E50C-344D-BB06-37245ECD51EA}"/>
              </a:ext>
            </a:extLst>
          </p:cNvPr>
          <p:cNvSpPr>
            <a:spLocks noGrp="1"/>
          </p:cNvSpPr>
          <p:nvPr>
            <p:ph type="sldNum" sz="quarter" idx="12"/>
          </p:nvPr>
        </p:nvSpPr>
        <p:spPr>
          <a:xfrm>
            <a:off x="11218334" y="6427104"/>
            <a:ext cx="973666" cy="274320"/>
          </a:xfrm>
        </p:spPr>
        <p:txBody>
          <a:bodyPr/>
          <a:lstStyle/>
          <a:p>
            <a:fld id="{6C5CE048-8E8E-3649-AD73-6AC656BFA1B7}" type="slidenum">
              <a:rPr lang="en-US" sz="2200" smtClean="0"/>
              <a:t>4</a:t>
            </a:fld>
            <a:endParaRPr lang="en-US" sz="2200" dirty="0"/>
          </a:p>
        </p:txBody>
      </p:sp>
      <p:pic>
        <p:nvPicPr>
          <p:cNvPr id="7" name="Content Placeholder 6">
            <a:extLst>
              <a:ext uri="{FF2B5EF4-FFF2-40B4-BE49-F238E27FC236}">
                <a16:creationId xmlns:a16="http://schemas.microsoft.com/office/drawing/2014/main" id="{8A810CB4-21EF-7F47-84BE-F6842A1741F7}"/>
              </a:ext>
            </a:extLst>
          </p:cNvPr>
          <p:cNvPicPr>
            <a:picLocks noGrp="1" noChangeAspect="1"/>
          </p:cNvPicPr>
          <p:nvPr>
            <p:ph idx="1"/>
          </p:nvPr>
        </p:nvPicPr>
        <p:blipFill>
          <a:blip r:embed="rId3"/>
          <a:stretch>
            <a:fillRect/>
          </a:stretch>
        </p:blipFill>
        <p:spPr>
          <a:xfrm>
            <a:off x="7482056" y="1977663"/>
            <a:ext cx="3338713" cy="4187733"/>
          </a:xfrm>
          <a:prstGeom prst="rect">
            <a:avLst/>
          </a:prstGeom>
        </p:spPr>
      </p:pic>
      <p:pic>
        <p:nvPicPr>
          <p:cNvPr id="8" name="Picture 7">
            <a:extLst>
              <a:ext uri="{FF2B5EF4-FFF2-40B4-BE49-F238E27FC236}">
                <a16:creationId xmlns:a16="http://schemas.microsoft.com/office/drawing/2014/main" id="{AC567236-B3D6-374A-81B1-E0EBEAADCEB3}"/>
              </a:ext>
            </a:extLst>
          </p:cNvPr>
          <p:cNvPicPr>
            <a:picLocks noChangeAspect="1"/>
          </p:cNvPicPr>
          <p:nvPr/>
        </p:nvPicPr>
        <p:blipFill>
          <a:blip r:embed="rId4"/>
          <a:stretch>
            <a:fillRect/>
          </a:stretch>
        </p:blipFill>
        <p:spPr>
          <a:xfrm>
            <a:off x="0" y="6487518"/>
            <a:ext cx="874643" cy="370482"/>
          </a:xfrm>
          <a:prstGeom prst="rect">
            <a:avLst/>
          </a:prstGeom>
        </p:spPr>
      </p:pic>
      <p:sp>
        <p:nvSpPr>
          <p:cNvPr id="9" name="Content Placeholder 2">
            <a:extLst>
              <a:ext uri="{FF2B5EF4-FFF2-40B4-BE49-F238E27FC236}">
                <a16:creationId xmlns:a16="http://schemas.microsoft.com/office/drawing/2014/main" id="{1540F058-7E2E-CB48-88AB-0AAFC8FF7309}"/>
              </a:ext>
            </a:extLst>
          </p:cNvPr>
          <p:cNvSpPr txBox="1">
            <a:spLocks/>
          </p:cNvSpPr>
          <p:nvPr/>
        </p:nvSpPr>
        <p:spPr>
          <a:xfrm>
            <a:off x="581192" y="2180496"/>
            <a:ext cx="6594860" cy="3678303"/>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r>
              <a:rPr lang="en-US" dirty="0"/>
              <a:t>Bible of web application penetration testing.</a:t>
            </a:r>
          </a:p>
          <a:p>
            <a:r>
              <a:rPr lang="en-US" dirty="0"/>
              <a:t>Good mix of theory and practice.</a:t>
            </a:r>
          </a:p>
          <a:p>
            <a:r>
              <a:rPr lang="en-US" dirty="0"/>
              <a:t>Most of the examples in the slides are from this book.</a:t>
            </a:r>
          </a:p>
        </p:txBody>
      </p:sp>
    </p:spTree>
    <p:extLst>
      <p:ext uri="{BB962C8B-B14F-4D97-AF65-F5344CB8AC3E}">
        <p14:creationId xmlns:p14="http://schemas.microsoft.com/office/powerpoint/2010/main" val="428466975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B9D7D-206D-3440-9FD2-71F929207FE1}"/>
              </a:ext>
            </a:extLst>
          </p:cNvPr>
          <p:cNvSpPr>
            <a:spLocks noGrp="1"/>
          </p:cNvSpPr>
          <p:nvPr>
            <p:ph type="title"/>
          </p:nvPr>
        </p:nvSpPr>
        <p:spPr/>
        <p:txBody>
          <a:bodyPr/>
          <a:lstStyle/>
          <a:p>
            <a:r>
              <a:rPr lang="en-US" dirty="0"/>
              <a:t>exercise #5: WEBGOAT</a:t>
            </a:r>
          </a:p>
        </p:txBody>
      </p:sp>
      <p:sp>
        <p:nvSpPr>
          <p:cNvPr id="3" name="Content Placeholder 2">
            <a:extLst>
              <a:ext uri="{FF2B5EF4-FFF2-40B4-BE49-F238E27FC236}">
                <a16:creationId xmlns:a16="http://schemas.microsoft.com/office/drawing/2014/main" id="{E09829A2-DE15-E142-A927-353E5B6E24B0}"/>
              </a:ext>
            </a:extLst>
          </p:cNvPr>
          <p:cNvSpPr>
            <a:spLocks noGrp="1"/>
          </p:cNvSpPr>
          <p:nvPr>
            <p:ph idx="1"/>
          </p:nvPr>
        </p:nvSpPr>
        <p:spPr>
          <a:xfrm>
            <a:off x="1024128" y="2286000"/>
            <a:ext cx="10756392" cy="4023360"/>
          </a:xfrm>
        </p:spPr>
        <p:txBody>
          <a:bodyPr anchor="ctr">
            <a:normAutofit/>
          </a:bodyPr>
          <a:lstStyle/>
          <a:p>
            <a:pPr marL="0" indent="0" algn="ctr">
              <a:buNone/>
            </a:pPr>
            <a:endParaRPr lang="en-CA" sz="2800" dirty="0"/>
          </a:p>
          <a:p>
            <a:pPr marL="0" indent="0" algn="ctr">
              <a:buNone/>
            </a:pPr>
            <a:r>
              <a:rPr lang="en-CA" sz="2800" i="1" dirty="0"/>
              <a:t>Solution Demonstration</a:t>
            </a:r>
            <a:endParaRPr lang="en-US" sz="2800" i="1" dirty="0"/>
          </a:p>
          <a:p>
            <a:endParaRPr lang="en-US" sz="2800" dirty="0"/>
          </a:p>
          <a:p>
            <a:endParaRPr lang="en-US" sz="2800" dirty="0"/>
          </a:p>
          <a:p>
            <a:endParaRPr lang="en-US" sz="2800" dirty="0"/>
          </a:p>
          <a:p>
            <a:pPr marL="0" indent="0">
              <a:buNone/>
            </a:pPr>
            <a:endParaRPr lang="en-US" sz="2800" dirty="0"/>
          </a:p>
        </p:txBody>
      </p:sp>
      <p:sp>
        <p:nvSpPr>
          <p:cNvPr id="4" name="Slide Number Placeholder 3">
            <a:extLst>
              <a:ext uri="{FF2B5EF4-FFF2-40B4-BE49-F238E27FC236}">
                <a16:creationId xmlns:a16="http://schemas.microsoft.com/office/drawing/2014/main" id="{E024192D-1307-8949-9BB6-E8230B265473}"/>
              </a:ext>
            </a:extLst>
          </p:cNvPr>
          <p:cNvSpPr>
            <a:spLocks noGrp="1"/>
          </p:cNvSpPr>
          <p:nvPr>
            <p:ph type="sldNum" sz="quarter" idx="12"/>
          </p:nvPr>
        </p:nvSpPr>
        <p:spPr>
          <a:xfrm>
            <a:off x="11658600" y="6460498"/>
            <a:ext cx="533400" cy="387296"/>
          </a:xfrm>
        </p:spPr>
        <p:txBody>
          <a:bodyPr/>
          <a:lstStyle/>
          <a:p>
            <a:fld id="{6C5CE048-8E8E-3649-AD73-6AC656BFA1B7}" type="slidenum">
              <a:rPr lang="en-US" sz="2200" smtClean="0"/>
              <a:t>40</a:t>
            </a:fld>
            <a:endParaRPr lang="en-US" sz="2200" dirty="0"/>
          </a:p>
        </p:txBody>
      </p:sp>
      <p:pic>
        <p:nvPicPr>
          <p:cNvPr id="6" name="Picture 5">
            <a:extLst>
              <a:ext uri="{FF2B5EF4-FFF2-40B4-BE49-F238E27FC236}">
                <a16:creationId xmlns:a16="http://schemas.microsoft.com/office/drawing/2014/main" id="{81B27110-E670-9546-B94B-49AF1ED552C7}"/>
              </a:ext>
            </a:extLst>
          </p:cNvPr>
          <p:cNvPicPr>
            <a:picLocks noChangeAspect="1"/>
          </p:cNvPicPr>
          <p:nvPr/>
        </p:nvPicPr>
        <p:blipFill>
          <a:blip r:embed="rId2"/>
          <a:stretch>
            <a:fillRect/>
          </a:stretch>
        </p:blipFill>
        <p:spPr>
          <a:xfrm>
            <a:off x="0" y="6487518"/>
            <a:ext cx="874643" cy="370482"/>
          </a:xfrm>
          <a:prstGeom prst="rect">
            <a:avLst/>
          </a:prstGeom>
        </p:spPr>
      </p:pic>
    </p:spTree>
    <p:extLst>
      <p:ext uri="{BB962C8B-B14F-4D97-AF65-F5344CB8AC3E}">
        <p14:creationId xmlns:p14="http://schemas.microsoft.com/office/powerpoint/2010/main" val="10147878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8D19C0-EC0C-1740-A468-FA5580294B40}"/>
              </a:ext>
            </a:extLst>
          </p:cNvPr>
          <p:cNvSpPr>
            <a:spLocks noGrp="1"/>
          </p:cNvSpPr>
          <p:nvPr>
            <p:ph type="title"/>
          </p:nvPr>
        </p:nvSpPr>
        <p:spPr/>
        <p:txBody>
          <a:bodyPr>
            <a:normAutofit/>
          </a:bodyPr>
          <a:lstStyle/>
          <a:p>
            <a:r>
              <a:rPr lang="en-US" dirty="0"/>
              <a:t>IMPLEMENTATION FLAWS IN AUTHENTICATION</a:t>
            </a:r>
          </a:p>
        </p:txBody>
      </p:sp>
      <p:sp>
        <p:nvSpPr>
          <p:cNvPr id="3" name="Content Placeholder 2">
            <a:extLst>
              <a:ext uri="{FF2B5EF4-FFF2-40B4-BE49-F238E27FC236}">
                <a16:creationId xmlns:a16="http://schemas.microsoft.com/office/drawing/2014/main" id="{6F032421-A0E4-7540-817D-F2B98270C893}"/>
              </a:ext>
            </a:extLst>
          </p:cNvPr>
          <p:cNvSpPr>
            <a:spLocks noGrp="1"/>
          </p:cNvSpPr>
          <p:nvPr>
            <p:ph idx="1"/>
          </p:nvPr>
        </p:nvSpPr>
        <p:spPr>
          <a:xfrm>
            <a:off x="437321" y="2090057"/>
            <a:ext cx="10346237" cy="4023360"/>
          </a:xfrm>
        </p:spPr>
        <p:txBody>
          <a:bodyPr anchor="t">
            <a:normAutofit/>
          </a:bodyPr>
          <a:lstStyle/>
          <a:p>
            <a:pPr>
              <a:buFont typeface="Wingdings" pitchFamily="2" charset="2"/>
              <a:buChar char="Ø"/>
            </a:pPr>
            <a:r>
              <a:rPr lang="en-US" dirty="0"/>
              <a:t> Fail-open login mechanisms</a:t>
            </a:r>
          </a:p>
          <a:p>
            <a:pPr>
              <a:buFont typeface="Wingdings" pitchFamily="2" charset="2"/>
              <a:buChar char="Ø"/>
            </a:pPr>
            <a:r>
              <a:rPr lang="en-US" dirty="0"/>
              <a:t> Defects in multistage login mechanisms*</a:t>
            </a:r>
          </a:p>
          <a:p>
            <a:pPr lvl="1">
              <a:buFont typeface="Wingdings" pitchFamily="2" charset="2"/>
              <a:buChar char="Ø"/>
            </a:pPr>
            <a:r>
              <a:rPr lang="en-US" dirty="0"/>
              <a:t>Assumption that access to a later stage means that the user cleared prior stages.</a:t>
            </a:r>
          </a:p>
          <a:p>
            <a:pPr lvl="1">
              <a:buFont typeface="Wingdings" pitchFamily="2" charset="2"/>
              <a:buChar char="Ø"/>
            </a:pPr>
            <a:r>
              <a:rPr lang="en-US" dirty="0"/>
              <a:t>Trusting client side data across stages</a:t>
            </a:r>
          </a:p>
          <a:p>
            <a:pPr>
              <a:buFont typeface="Wingdings" pitchFamily="2" charset="2"/>
              <a:buChar char="Ø"/>
            </a:pPr>
            <a:r>
              <a:rPr lang="en-US" dirty="0"/>
              <a:t> Insecure storage of credentials</a:t>
            </a:r>
          </a:p>
          <a:p>
            <a:pPr>
              <a:buFont typeface="Wingdings" pitchFamily="2" charset="2"/>
              <a:buChar char="Ø"/>
            </a:pPr>
            <a:r>
              <a:rPr lang="en-US" dirty="0"/>
              <a:t> etc. </a:t>
            </a:r>
          </a:p>
        </p:txBody>
      </p:sp>
      <p:sp>
        <p:nvSpPr>
          <p:cNvPr id="4" name="Slide Number Placeholder 3">
            <a:extLst>
              <a:ext uri="{FF2B5EF4-FFF2-40B4-BE49-F238E27FC236}">
                <a16:creationId xmlns:a16="http://schemas.microsoft.com/office/drawing/2014/main" id="{F9990CA1-F472-B042-8FEB-8570E1659AA8}"/>
              </a:ext>
            </a:extLst>
          </p:cNvPr>
          <p:cNvSpPr>
            <a:spLocks noGrp="1"/>
          </p:cNvSpPr>
          <p:nvPr>
            <p:ph type="sldNum" sz="quarter" idx="12"/>
          </p:nvPr>
        </p:nvSpPr>
        <p:spPr>
          <a:xfrm>
            <a:off x="11460185" y="6317311"/>
            <a:ext cx="692057" cy="435664"/>
          </a:xfrm>
        </p:spPr>
        <p:txBody>
          <a:bodyPr/>
          <a:lstStyle/>
          <a:p>
            <a:fld id="{6C5CE048-8E8E-3649-AD73-6AC656BFA1B7}" type="slidenum">
              <a:rPr lang="en-US" sz="2200" smtClean="0"/>
              <a:t>41</a:t>
            </a:fld>
            <a:endParaRPr lang="en-US" sz="2200"/>
          </a:p>
        </p:txBody>
      </p:sp>
      <p:pic>
        <p:nvPicPr>
          <p:cNvPr id="6" name="Picture 5">
            <a:extLst>
              <a:ext uri="{FF2B5EF4-FFF2-40B4-BE49-F238E27FC236}">
                <a16:creationId xmlns:a16="http://schemas.microsoft.com/office/drawing/2014/main" id="{84444E8D-B533-2049-8719-73F93A77BF25}"/>
              </a:ext>
            </a:extLst>
          </p:cNvPr>
          <p:cNvPicPr>
            <a:picLocks noChangeAspect="1"/>
          </p:cNvPicPr>
          <p:nvPr/>
        </p:nvPicPr>
        <p:blipFill>
          <a:blip r:embed="rId3"/>
          <a:stretch>
            <a:fillRect/>
          </a:stretch>
        </p:blipFill>
        <p:spPr>
          <a:xfrm>
            <a:off x="0" y="6487518"/>
            <a:ext cx="874643" cy="370482"/>
          </a:xfrm>
          <a:prstGeom prst="rect">
            <a:avLst/>
          </a:prstGeom>
        </p:spPr>
      </p:pic>
    </p:spTree>
    <p:extLst>
      <p:ext uri="{BB962C8B-B14F-4D97-AF65-F5344CB8AC3E}">
        <p14:creationId xmlns:p14="http://schemas.microsoft.com/office/powerpoint/2010/main" val="423281862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8D19C0-EC0C-1740-A468-FA5580294B40}"/>
              </a:ext>
            </a:extLst>
          </p:cNvPr>
          <p:cNvSpPr>
            <a:spLocks noGrp="1"/>
          </p:cNvSpPr>
          <p:nvPr>
            <p:ph type="title"/>
          </p:nvPr>
        </p:nvSpPr>
        <p:spPr/>
        <p:txBody>
          <a:bodyPr>
            <a:normAutofit/>
          </a:bodyPr>
          <a:lstStyle/>
          <a:p>
            <a:r>
              <a:rPr lang="en-US" dirty="0"/>
              <a:t>exercise #6: </a:t>
            </a:r>
            <a:r>
              <a:rPr lang="en-US" dirty="0" err="1"/>
              <a:t>Webgoat</a:t>
            </a:r>
            <a:r>
              <a:rPr lang="en-US" dirty="0"/>
              <a:t> </a:t>
            </a:r>
          </a:p>
        </p:txBody>
      </p:sp>
      <p:sp>
        <p:nvSpPr>
          <p:cNvPr id="3" name="Content Placeholder 2">
            <a:extLst>
              <a:ext uri="{FF2B5EF4-FFF2-40B4-BE49-F238E27FC236}">
                <a16:creationId xmlns:a16="http://schemas.microsoft.com/office/drawing/2014/main" id="{6F032421-A0E4-7540-817D-F2B98270C893}"/>
              </a:ext>
            </a:extLst>
          </p:cNvPr>
          <p:cNvSpPr>
            <a:spLocks noGrp="1"/>
          </p:cNvSpPr>
          <p:nvPr>
            <p:ph idx="1"/>
          </p:nvPr>
        </p:nvSpPr>
        <p:spPr>
          <a:xfrm>
            <a:off x="503781" y="2009802"/>
            <a:ext cx="10346237" cy="4023360"/>
          </a:xfrm>
        </p:spPr>
        <p:txBody>
          <a:bodyPr anchor="t">
            <a:normAutofit/>
          </a:bodyPr>
          <a:lstStyle/>
          <a:p>
            <a:pPr marL="0" indent="0">
              <a:buNone/>
            </a:pPr>
            <a:r>
              <a:rPr lang="en-CA" b="1" dirty="0"/>
              <a:t>Multi Level Login 2 </a:t>
            </a:r>
          </a:p>
          <a:p>
            <a:pPr marL="0" indent="0">
              <a:buNone/>
            </a:pPr>
            <a:r>
              <a:rPr lang="en-CA" dirty="0"/>
              <a:t>Your goal is to log in as Jane.</a:t>
            </a:r>
          </a:p>
          <a:p>
            <a:pPr marL="0" indent="0">
              <a:buNone/>
            </a:pPr>
            <a:endParaRPr lang="en-CA" dirty="0"/>
          </a:p>
          <a:p>
            <a:pPr marL="0" indent="0">
              <a:buNone/>
            </a:pPr>
            <a:br>
              <a:rPr lang="en-CA" dirty="0"/>
            </a:br>
            <a:endParaRPr lang="en-CA" dirty="0"/>
          </a:p>
          <a:p>
            <a:pPr marL="0" indent="0">
              <a:buNone/>
            </a:pPr>
            <a:endParaRPr lang="en-US" b="1" dirty="0"/>
          </a:p>
        </p:txBody>
      </p:sp>
      <p:sp>
        <p:nvSpPr>
          <p:cNvPr id="4" name="Slide Number Placeholder 3">
            <a:extLst>
              <a:ext uri="{FF2B5EF4-FFF2-40B4-BE49-F238E27FC236}">
                <a16:creationId xmlns:a16="http://schemas.microsoft.com/office/drawing/2014/main" id="{F9990CA1-F472-B042-8FEB-8570E1659AA8}"/>
              </a:ext>
            </a:extLst>
          </p:cNvPr>
          <p:cNvSpPr>
            <a:spLocks noGrp="1"/>
          </p:cNvSpPr>
          <p:nvPr>
            <p:ph type="sldNum" sz="quarter" idx="12"/>
          </p:nvPr>
        </p:nvSpPr>
        <p:spPr>
          <a:xfrm>
            <a:off x="11480064" y="6470704"/>
            <a:ext cx="711936" cy="387296"/>
          </a:xfrm>
        </p:spPr>
        <p:txBody>
          <a:bodyPr/>
          <a:lstStyle/>
          <a:p>
            <a:fld id="{6C5CE048-8E8E-3649-AD73-6AC656BFA1B7}" type="slidenum">
              <a:rPr lang="en-US" sz="2200" smtClean="0"/>
              <a:t>42</a:t>
            </a:fld>
            <a:endParaRPr lang="en-US" sz="2200" dirty="0"/>
          </a:p>
        </p:txBody>
      </p:sp>
      <p:pic>
        <p:nvPicPr>
          <p:cNvPr id="8" name="Picture 7">
            <a:extLst>
              <a:ext uri="{FF2B5EF4-FFF2-40B4-BE49-F238E27FC236}">
                <a16:creationId xmlns:a16="http://schemas.microsoft.com/office/drawing/2014/main" id="{19D8DBB8-0611-0442-A712-351A2B0AB3F9}"/>
              </a:ext>
            </a:extLst>
          </p:cNvPr>
          <p:cNvPicPr>
            <a:picLocks noChangeAspect="1"/>
          </p:cNvPicPr>
          <p:nvPr/>
        </p:nvPicPr>
        <p:blipFill>
          <a:blip r:embed="rId3"/>
          <a:stretch>
            <a:fillRect/>
          </a:stretch>
        </p:blipFill>
        <p:spPr>
          <a:xfrm>
            <a:off x="5674242" y="2036134"/>
            <a:ext cx="5175776" cy="3997028"/>
          </a:xfrm>
          <a:prstGeom prst="rect">
            <a:avLst/>
          </a:prstGeom>
          <a:ln>
            <a:solidFill>
              <a:schemeClr val="tx1"/>
            </a:solidFill>
          </a:ln>
        </p:spPr>
      </p:pic>
      <p:pic>
        <p:nvPicPr>
          <p:cNvPr id="9" name="Picture 8">
            <a:extLst>
              <a:ext uri="{FF2B5EF4-FFF2-40B4-BE49-F238E27FC236}">
                <a16:creationId xmlns:a16="http://schemas.microsoft.com/office/drawing/2014/main" id="{5236C30D-EB07-D349-9464-DCEE1D1CC023}"/>
              </a:ext>
            </a:extLst>
          </p:cNvPr>
          <p:cNvPicPr>
            <a:picLocks noChangeAspect="1"/>
          </p:cNvPicPr>
          <p:nvPr/>
        </p:nvPicPr>
        <p:blipFill>
          <a:blip r:embed="rId4"/>
          <a:stretch>
            <a:fillRect/>
          </a:stretch>
        </p:blipFill>
        <p:spPr>
          <a:xfrm>
            <a:off x="0" y="6487518"/>
            <a:ext cx="874643" cy="370482"/>
          </a:xfrm>
          <a:prstGeom prst="rect">
            <a:avLst/>
          </a:prstGeom>
        </p:spPr>
      </p:pic>
    </p:spTree>
    <p:extLst>
      <p:ext uri="{BB962C8B-B14F-4D97-AF65-F5344CB8AC3E}">
        <p14:creationId xmlns:p14="http://schemas.microsoft.com/office/powerpoint/2010/main" val="291883066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B9D7D-206D-3440-9FD2-71F929207FE1}"/>
              </a:ext>
            </a:extLst>
          </p:cNvPr>
          <p:cNvSpPr>
            <a:spLocks noGrp="1"/>
          </p:cNvSpPr>
          <p:nvPr>
            <p:ph type="title"/>
          </p:nvPr>
        </p:nvSpPr>
        <p:spPr/>
        <p:txBody>
          <a:bodyPr/>
          <a:lstStyle/>
          <a:p>
            <a:r>
              <a:rPr lang="en-US" dirty="0"/>
              <a:t>exercise #6: </a:t>
            </a:r>
            <a:r>
              <a:rPr lang="en-US" dirty="0" err="1"/>
              <a:t>Webgoat</a:t>
            </a:r>
            <a:endParaRPr lang="en-US" dirty="0"/>
          </a:p>
        </p:txBody>
      </p:sp>
      <p:sp>
        <p:nvSpPr>
          <p:cNvPr id="3" name="Content Placeholder 2">
            <a:extLst>
              <a:ext uri="{FF2B5EF4-FFF2-40B4-BE49-F238E27FC236}">
                <a16:creationId xmlns:a16="http://schemas.microsoft.com/office/drawing/2014/main" id="{E09829A2-DE15-E142-A927-353E5B6E24B0}"/>
              </a:ext>
            </a:extLst>
          </p:cNvPr>
          <p:cNvSpPr>
            <a:spLocks noGrp="1"/>
          </p:cNvSpPr>
          <p:nvPr>
            <p:ph idx="1"/>
          </p:nvPr>
        </p:nvSpPr>
        <p:spPr>
          <a:xfrm>
            <a:off x="1024128" y="2286000"/>
            <a:ext cx="10756392" cy="4023360"/>
          </a:xfrm>
        </p:spPr>
        <p:txBody>
          <a:bodyPr anchor="ctr">
            <a:normAutofit/>
          </a:bodyPr>
          <a:lstStyle/>
          <a:p>
            <a:pPr marL="0" indent="0" algn="ctr">
              <a:buNone/>
            </a:pPr>
            <a:endParaRPr lang="en-CA" dirty="0"/>
          </a:p>
          <a:p>
            <a:pPr marL="0" indent="0" algn="ctr">
              <a:buNone/>
            </a:pPr>
            <a:r>
              <a:rPr lang="en-CA" sz="2800" i="1" dirty="0"/>
              <a:t>Solution Demonstration</a:t>
            </a:r>
            <a:endParaRPr lang="en-US" sz="2800" i="1" dirty="0"/>
          </a:p>
          <a:p>
            <a:endParaRPr lang="en-US" dirty="0"/>
          </a:p>
          <a:p>
            <a:endParaRPr lang="en-US" dirty="0"/>
          </a:p>
          <a:p>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E024192D-1307-8949-9BB6-E8230B265473}"/>
              </a:ext>
            </a:extLst>
          </p:cNvPr>
          <p:cNvSpPr>
            <a:spLocks noGrp="1"/>
          </p:cNvSpPr>
          <p:nvPr>
            <p:ph type="sldNum" sz="quarter" idx="12"/>
          </p:nvPr>
        </p:nvSpPr>
        <p:spPr>
          <a:xfrm>
            <a:off x="11658600" y="6460498"/>
            <a:ext cx="533400" cy="387296"/>
          </a:xfrm>
        </p:spPr>
        <p:txBody>
          <a:bodyPr/>
          <a:lstStyle/>
          <a:p>
            <a:fld id="{6C5CE048-8E8E-3649-AD73-6AC656BFA1B7}" type="slidenum">
              <a:rPr lang="en-US" sz="2200" smtClean="0"/>
              <a:t>43</a:t>
            </a:fld>
            <a:endParaRPr lang="en-US" sz="2200"/>
          </a:p>
        </p:txBody>
      </p:sp>
      <p:pic>
        <p:nvPicPr>
          <p:cNvPr id="6" name="Picture 5">
            <a:extLst>
              <a:ext uri="{FF2B5EF4-FFF2-40B4-BE49-F238E27FC236}">
                <a16:creationId xmlns:a16="http://schemas.microsoft.com/office/drawing/2014/main" id="{19205F9E-6B50-AB4A-B98A-F8AF37A8C2BA}"/>
              </a:ext>
            </a:extLst>
          </p:cNvPr>
          <p:cNvPicPr>
            <a:picLocks noChangeAspect="1"/>
          </p:cNvPicPr>
          <p:nvPr/>
        </p:nvPicPr>
        <p:blipFill>
          <a:blip r:embed="rId2"/>
          <a:stretch>
            <a:fillRect/>
          </a:stretch>
        </p:blipFill>
        <p:spPr>
          <a:xfrm>
            <a:off x="0" y="6487518"/>
            <a:ext cx="874643" cy="370482"/>
          </a:xfrm>
          <a:prstGeom prst="rect">
            <a:avLst/>
          </a:prstGeom>
        </p:spPr>
      </p:pic>
    </p:spTree>
    <p:extLst>
      <p:ext uri="{BB962C8B-B14F-4D97-AF65-F5344CB8AC3E}">
        <p14:creationId xmlns:p14="http://schemas.microsoft.com/office/powerpoint/2010/main" val="127271865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6EB57C-9A5D-7847-992E-553A98031311}"/>
              </a:ext>
            </a:extLst>
          </p:cNvPr>
          <p:cNvSpPr>
            <a:spLocks noGrp="1"/>
          </p:cNvSpPr>
          <p:nvPr>
            <p:ph type="ctrTitle"/>
          </p:nvPr>
        </p:nvSpPr>
        <p:spPr>
          <a:xfrm>
            <a:off x="437321" y="598981"/>
            <a:ext cx="10641330" cy="2441546"/>
          </a:xfrm>
        </p:spPr>
        <p:txBody>
          <a:bodyPr anchor="ctr">
            <a:normAutofit/>
          </a:bodyPr>
          <a:lstStyle/>
          <a:p>
            <a:r>
              <a:rPr lang="en-US" dirty="0"/>
              <a:t>Attacking session management</a:t>
            </a:r>
          </a:p>
        </p:txBody>
      </p:sp>
      <p:sp>
        <p:nvSpPr>
          <p:cNvPr id="7" name="Subtitle 2">
            <a:extLst>
              <a:ext uri="{FF2B5EF4-FFF2-40B4-BE49-F238E27FC236}">
                <a16:creationId xmlns:a16="http://schemas.microsoft.com/office/drawing/2014/main" id="{C0E2DC70-02F9-9B45-8D5A-8CD340158510}"/>
              </a:ext>
            </a:extLst>
          </p:cNvPr>
          <p:cNvSpPr txBox="1">
            <a:spLocks/>
          </p:cNvSpPr>
          <p:nvPr/>
        </p:nvSpPr>
        <p:spPr>
          <a:xfrm>
            <a:off x="8822635" y="4964064"/>
            <a:ext cx="3200400" cy="1463040"/>
          </a:xfrm>
          <a:prstGeom prst="rect">
            <a:avLst/>
          </a:prstGeom>
        </p:spPr>
        <p:txBody>
          <a:bodyPr vert="horz" lIns="91440" tIns="45720" rIns="91440" bIns="45720" rtlCol="0" anchor="ctr">
            <a:normAutofit/>
          </a:bodyPr>
          <a:lstStyle>
            <a:lvl1pPr marL="0" indent="0" algn="l" defTabSz="914400" rtl="0" eaLnBrk="1" latinLnBrk="0" hangingPunct="1">
              <a:lnSpc>
                <a:spcPct val="100000"/>
              </a:lnSpc>
              <a:spcBef>
                <a:spcPts val="0"/>
              </a:spcBef>
              <a:spcAft>
                <a:spcPts val="200"/>
              </a:spcAft>
              <a:buClr>
                <a:schemeClr val="accent2"/>
              </a:buClr>
              <a:buSzPct val="100000"/>
              <a:buFont typeface="Tw Cen MT" panose="020B0602020104020603" pitchFamily="34" charset="0"/>
              <a:buNone/>
              <a:defRPr sz="1800" kern="1200">
                <a:solidFill>
                  <a:schemeClr val="tx1">
                    <a:lumMod val="90000"/>
                    <a:lumOff val="10000"/>
                  </a:schemeClr>
                </a:solidFill>
                <a:latin typeface="+mn-lt"/>
                <a:ea typeface="+mn-ea"/>
                <a:cs typeface="+mn-cs"/>
              </a:defRPr>
            </a:lvl1pPr>
            <a:lvl2pPr marL="457200" indent="0" algn="ctr" defTabSz="914400" rtl="0" eaLnBrk="1" latinLnBrk="0" hangingPunct="1">
              <a:lnSpc>
                <a:spcPct val="90000"/>
              </a:lnSpc>
              <a:spcBef>
                <a:spcPts val="200"/>
              </a:spcBef>
              <a:spcAft>
                <a:spcPts val="400"/>
              </a:spcAft>
              <a:buClr>
                <a:schemeClr val="accent2"/>
              </a:buClr>
              <a:buFont typeface="Wingdings 3" pitchFamily="18" charset="2"/>
              <a:buNone/>
              <a:defRPr sz="1800" kern="1200">
                <a:solidFill>
                  <a:schemeClr val="tx1"/>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2"/>
              </a:buClr>
              <a:buFont typeface="Wingdings 3" pitchFamily="18" charset="2"/>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2"/>
              </a:buClr>
              <a:buFont typeface="Wingdings 3" pitchFamily="18" charset="2"/>
              <a:buNone/>
              <a:defRPr sz="1800" kern="1200">
                <a:solidFill>
                  <a:schemeClr val="tx1"/>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2"/>
              </a:buClr>
              <a:buFont typeface="Wingdings 3" pitchFamily="18" charset="2"/>
              <a:buNone/>
              <a:defRPr sz="1800" kern="1200">
                <a:solidFill>
                  <a:schemeClr val="tx1"/>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2"/>
              </a:buClr>
              <a:buFont typeface="Wingdings 3" pitchFamily="18" charset="2"/>
              <a:buNone/>
              <a:defRPr sz="1800" kern="1200">
                <a:solidFill>
                  <a:schemeClr val="tx1"/>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2"/>
              </a:buClr>
              <a:buFont typeface="Wingdings 3" pitchFamily="18" charset="2"/>
              <a:buNone/>
              <a:defRPr sz="1800" kern="1200">
                <a:solidFill>
                  <a:schemeClr val="tx1"/>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2"/>
              </a:buClr>
              <a:buFont typeface="Wingdings 3" pitchFamily="18" charset="2"/>
              <a:buNone/>
              <a:defRPr sz="1800" kern="1200">
                <a:solidFill>
                  <a:schemeClr val="tx1"/>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2"/>
              </a:buClr>
              <a:buFont typeface="Wingdings 3" pitchFamily="18" charset="2"/>
              <a:buNone/>
              <a:defRPr sz="1800" kern="1200">
                <a:solidFill>
                  <a:schemeClr val="tx1"/>
                </a:solidFill>
                <a:latin typeface="+mn-lt"/>
                <a:ea typeface="+mn-ea"/>
                <a:cs typeface="+mn-cs"/>
              </a:defRPr>
            </a:lvl9pPr>
          </a:lstStyle>
          <a:p>
            <a:r>
              <a:rPr lang="en-US" dirty="0">
                <a:solidFill>
                  <a:schemeClr val="bg1"/>
                </a:solidFill>
              </a:rPr>
              <a:t>SECTION 6</a:t>
            </a:r>
          </a:p>
        </p:txBody>
      </p:sp>
      <p:pic>
        <p:nvPicPr>
          <p:cNvPr id="8" name="Picture 7">
            <a:extLst>
              <a:ext uri="{FF2B5EF4-FFF2-40B4-BE49-F238E27FC236}">
                <a16:creationId xmlns:a16="http://schemas.microsoft.com/office/drawing/2014/main" id="{D28A8B08-CBDD-194B-96E6-0A7C647EFE53}"/>
              </a:ext>
            </a:extLst>
          </p:cNvPr>
          <p:cNvPicPr>
            <a:picLocks noChangeAspect="1"/>
          </p:cNvPicPr>
          <p:nvPr/>
        </p:nvPicPr>
        <p:blipFill>
          <a:blip r:embed="rId3"/>
          <a:stretch>
            <a:fillRect/>
          </a:stretch>
        </p:blipFill>
        <p:spPr>
          <a:xfrm>
            <a:off x="0" y="6487518"/>
            <a:ext cx="874643" cy="370482"/>
          </a:xfrm>
          <a:prstGeom prst="rect">
            <a:avLst/>
          </a:prstGeom>
        </p:spPr>
      </p:pic>
    </p:spTree>
    <p:extLst>
      <p:ext uri="{BB962C8B-B14F-4D97-AF65-F5344CB8AC3E}">
        <p14:creationId xmlns:p14="http://schemas.microsoft.com/office/powerpoint/2010/main" val="90501265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1A9C48-23E0-7E4D-B076-862776A45963}"/>
              </a:ext>
            </a:extLst>
          </p:cNvPr>
          <p:cNvSpPr>
            <a:spLocks noGrp="1"/>
          </p:cNvSpPr>
          <p:nvPr>
            <p:ph type="title"/>
          </p:nvPr>
        </p:nvSpPr>
        <p:spPr/>
        <p:txBody>
          <a:bodyPr/>
          <a:lstStyle/>
          <a:p>
            <a:r>
              <a:rPr lang="en-US" dirty="0"/>
              <a:t>Attacking session management</a:t>
            </a:r>
          </a:p>
        </p:txBody>
      </p:sp>
      <p:sp>
        <p:nvSpPr>
          <p:cNvPr id="6" name="Slide Number Placeholder 5">
            <a:extLst>
              <a:ext uri="{FF2B5EF4-FFF2-40B4-BE49-F238E27FC236}">
                <a16:creationId xmlns:a16="http://schemas.microsoft.com/office/drawing/2014/main" id="{D9220048-E50C-344D-BB06-37245ECD51EA}"/>
              </a:ext>
            </a:extLst>
          </p:cNvPr>
          <p:cNvSpPr>
            <a:spLocks noGrp="1"/>
          </p:cNvSpPr>
          <p:nvPr>
            <p:ph type="sldNum" sz="quarter" idx="12"/>
          </p:nvPr>
        </p:nvSpPr>
        <p:spPr>
          <a:xfrm>
            <a:off x="11218334" y="6427104"/>
            <a:ext cx="973666" cy="274320"/>
          </a:xfrm>
        </p:spPr>
        <p:txBody>
          <a:bodyPr/>
          <a:lstStyle/>
          <a:p>
            <a:fld id="{6C5CE048-8E8E-3649-AD73-6AC656BFA1B7}" type="slidenum">
              <a:rPr lang="en-US" sz="2200" smtClean="0"/>
              <a:t>45</a:t>
            </a:fld>
            <a:endParaRPr lang="en-US" sz="2200" dirty="0"/>
          </a:p>
        </p:txBody>
      </p:sp>
      <p:pic>
        <p:nvPicPr>
          <p:cNvPr id="8" name="Picture 7">
            <a:extLst>
              <a:ext uri="{FF2B5EF4-FFF2-40B4-BE49-F238E27FC236}">
                <a16:creationId xmlns:a16="http://schemas.microsoft.com/office/drawing/2014/main" id="{AC567236-B3D6-374A-81B1-E0EBEAADCEB3}"/>
              </a:ext>
            </a:extLst>
          </p:cNvPr>
          <p:cNvPicPr>
            <a:picLocks noChangeAspect="1"/>
          </p:cNvPicPr>
          <p:nvPr/>
        </p:nvPicPr>
        <p:blipFill>
          <a:blip r:embed="rId3"/>
          <a:stretch>
            <a:fillRect/>
          </a:stretch>
        </p:blipFill>
        <p:spPr>
          <a:xfrm>
            <a:off x="0" y="6487518"/>
            <a:ext cx="874643" cy="370482"/>
          </a:xfrm>
          <a:prstGeom prst="rect">
            <a:avLst/>
          </a:prstGeom>
        </p:spPr>
      </p:pic>
      <p:sp>
        <p:nvSpPr>
          <p:cNvPr id="9" name="Content Placeholder 2">
            <a:extLst>
              <a:ext uri="{FF2B5EF4-FFF2-40B4-BE49-F238E27FC236}">
                <a16:creationId xmlns:a16="http://schemas.microsoft.com/office/drawing/2014/main" id="{1540F058-7E2E-CB48-88AB-0AAFC8FF7309}"/>
              </a:ext>
            </a:extLst>
          </p:cNvPr>
          <p:cNvSpPr txBox="1">
            <a:spLocks/>
          </p:cNvSpPr>
          <p:nvPr/>
        </p:nvSpPr>
        <p:spPr>
          <a:xfrm>
            <a:off x="581192" y="2180496"/>
            <a:ext cx="6594860" cy="3678303"/>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endParaRPr lang="en-US" dirty="0"/>
          </a:p>
        </p:txBody>
      </p:sp>
      <p:sp>
        <p:nvSpPr>
          <p:cNvPr id="4" name="Content Placeholder 3">
            <a:extLst>
              <a:ext uri="{FF2B5EF4-FFF2-40B4-BE49-F238E27FC236}">
                <a16:creationId xmlns:a16="http://schemas.microsoft.com/office/drawing/2014/main" id="{35B653EB-0409-BF4E-A317-335AE31F7107}"/>
              </a:ext>
            </a:extLst>
          </p:cNvPr>
          <p:cNvSpPr>
            <a:spLocks noGrp="1"/>
          </p:cNvSpPr>
          <p:nvPr>
            <p:ph idx="1"/>
          </p:nvPr>
        </p:nvSpPr>
        <p:spPr>
          <a:xfrm>
            <a:off x="581192" y="2180496"/>
            <a:ext cx="10637142" cy="4246608"/>
          </a:xfrm>
        </p:spPr>
        <p:txBody>
          <a:bodyPr anchor="t"/>
          <a:lstStyle/>
          <a:p>
            <a:r>
              <a:rPr lang="en-US" dirty="0"/>
              <a:t>Understand the mechanism</a:t>
            </a:r>
          </a:p>
          <a:p>
            <a:r>
              <a:rPr lang="en-US" dirty="0"/>
              <a:t>Test session tokens for meaning</a:t>
            </a:r>
          </a:p>
          <a:p>
            <a:r>
              <a:rPr lang="en-US" dirty="0"/>
              <a:t>Test session tokens for predictability</a:t>
            </a:r>
          </a:p>
          <a:p>
            <a:r>
              <a:rPr lang="en-US" dirty="0"/>
              <a:t>Check for session termination</a:t>
            </a:r>
          </a:p>
        </p:txBody>
      </p:sp>
    </p:spTree>
    <p:extLst>
      <p:ext uri="{BB962C8B-B14F-4D97-AF65-F5344CB8AC3E}">
        <p14:creationId xmlns:p14="http://schemas.microsoft.com/office/powerpoint/2010/main" val="189446561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8D19C0-EC0C-1740-A468-FA5580294B40}"/>
              </a:ext>
            </a:extLst>
          </p:cNvPr>
          <p:cNvSpPr>
            <a:spLocks noGrp="1"/>
          </p:cNvSpPr>
          <p:nvPr>
            <p:ph type="title"/>
          </p:nvPr>
        </p:nvSpPr>
        <p:spPr/>
        <p:txBody>
          <a:bodyPr>
            <a:normAutofit/>
          </a:bodyPr>
          <a:lstStyle/>
          <a:p>
            <a:r>
              <a:rPr lang="en-US" dirty="0"/>
              <a:t>exercise #7:  WACKOPICKO</a:t>
            </a:r>
          </a:p>
        </p:txBody>
      </p:sp>
      <p:sp>
        <p:nvSpPr>
          <p:cNvPr id="3" name="Content Placeholder 2">
            <a:extLst>
              <a:ext uri="{FF2B5EF4-FFF2-40B4-BE49-F238E27FC236}">
                <a16:creationId xmlns:a16="http://schemas.microsoft.com/office/drawing/2014/main" id="{6F032421-A0E4-7540-817D-F2B98270C893}"/>
              </a:ext>
            </a:extLst>
          </p:cNvPr>
          <p:cNvSpPr>
            <a:spLocks noGrp="1"/>
          </p:cNvSpPr>
          <p:nvPr>
            <p:ph idx="1"/>
          </p:nvPr>
        </p:nvSpPr>
        <p:spPr>
          <a:xfrm>
            <a:off x="581192" y="2130357"/>
            <a:ext cx="10346237" cy="4023360"/>
          </a:xfrm>
        </p:spPr>
        <p:txBody>
          <a:bodyPr anchor="t">
            <a:normAutofit/>
          </a:bodyPr>
          <a:lstStyle/>
          <a:p>
            <a:pPr marL="0" indent="0">
              <a:buNone/>
            </a:pPr>
            <a:r>
              <a:rPr lang="en-CA" b="1" dirty="0"/>
              <a:t>Session Management</a:t>
            </a:r>
          </a:p>
          <a:p>
            <a:pPr marL="0" indent="0">
              <a:buNone/>
            </a:pPr>
            <a:r>
              <a:rPr lang="en-CA" dirty="0"/>
              <a:t>Try to determine how the session is being calculated for the admin interface. Log in as admin/admin multiple times to solve this exercise.</a:t>
            </a:r>
          </a:p>
          <a:p>
            <a:pPr marL="0" indent="0">
              <a:buNone/>
            </a:pPr>
            <a:br>
              <a:rPr lang="en-CA" dirty="0"/>
            </a:br>
            <a:endParaRPr lang="en-CA" dirty="0"/>
          </a:p>
          <a:p>
            <a:pPr marL="0" indent="0">
              <a:buNone/>
            </a:pPr>
            <a:endParaRPr lang="en-US" b="1" dirty="0"/>
          </a:p>
        </p:txBody>
      </p:sp>
      <p:sp>
        <p:nvSpPr>
          <p:cNvPr id="4" name="Slide Number Placeholder 3">
            <a:extLst>
              <a:ext uri="{FF2B5EF4-FFF2-40B4-BE49-F238E27FC236}">
                <a16:creationId xmlns:a16="http://schemas.microsoft.com/office/drawing/2014/main" id="{F9990CA1-F472-B042-8FEB-8570E1659AA8}"/>
              </a:ext>
            </a:extLst>
          </p:cNvPr>
          <p:cNvSpPr>
            <a:spLocks noGrp="1"/>
          </p:cNvSpPr>
          <p:nvPr>
            <p:ph type="sldNum" sz="quarter" idx="12"/>
          </p:nvPr>
        </p:nvSpPr>
        <p:spPr>
          <a:xfrm>
            <a:off x="11658969" y="6309360"/>
            <a:ext cx="533031" cy="548640"/>
          </a:xfrm>
        </p:spPr>
        <p:txBody>
          <a:bodyPr/>
          <a:lstStyle/>
          <a:p>
            <a:fld id="{6C5CE048-8E8E-3649-AD73-6AC656BFA1B7}" type="slidenum">
              <a:rPr lang="en-US" sz="2200" smtClean="0"/>
              <a:t>46</a:t>
            </a:fld>
            <a:endParaRPr lang="en-US" sz="2200"/>
          </a:p>
        </p:txBody>
      </p:sp>
      <p:pic>
        <p:nvPicPr>
          <p:cNvPr id="8" name="Picture 7">
            <a:extLst>
              <a:ext uri="{FF2B5EF4-FFF2-40B4-BE49-F238E27FC236}">
                <a16:creationId xmlns:a16="http://schemas.microsoft.com/office/drawing/2014/main" id="{11B54DAC-7C27-D74B-A88B-90DC5FC63D74}"/>
              </a:ext>
            </a:extLst>
          </p:cNvPr>
          <p:cNvPicPr>
            <a:picLocks noChangeAspect="1"/>
          </p:cNvPicPr>
          <p:nvPr/>
        </p:nvPicPr>
        <p:blipFill>
          <a:blip r:embed="rId3"/>
          <a:stretch>
            <a:fillRect/>
          </a:stretch>
        </p:blipFill>
        <p:spPr>
          <a:xfrm>
            <a:off x="0" y="6487518"/>
            <a:ext cx="874643" cy="370482"/>
          </a:xfrm>
          <a:prstGeom prst="rect">
            <a:avLst/>
          </a:prstGeom>
        </p:spPr>
      </p:pic>
      <p:pic>
        <p:nvPicPr>
          <p:cNvPr id="7" name="Picture 6">
            <a:extLst>
              <a:ext uri="{FF2B5EF4-FFF2-40B4-BE49-F238E27FC236}">
                <a16:creationId xmlns:a16="http://schemas.microsoft.com/office/drawing/2014/main" id="{58293D41-E3B5-C242-82DE-846BCB4BCD6A}"/>
              </a:ext>
            </a:extLst>
          </p:cNvPr>
          <p:cNvPicPr>
            <a:picLocks noChangeAspect="1"/>
          </p:cNvPicPr>
          <p:nvPr/>
        </p:nvPicPr>
        <p:blipFill>
          <a:blip r:embed="rId4"/>
          <a:stretch>
            <a:fillRect/>
          </a:stretch>
        </p:blipFill>
        <p:spPr>
          <a:xfrm>
            <a:off x="3224646" y="3450886"/>
            <a:ext cx="5059328" cy="2491219"/>
          </a:xfrm>
          <a:prstGeom prst="rect">
            <a:avLst/>
          </a:prstGeom>
          <a:ln>
            <a:solidFill>
              <a:schemeClr val="tx1"/>
            </a:solidFill>
          </a:ln>
        </p:spPr>
      </p:pic>
    </p:spTree>
    <p:extLst>
      <p:ext uri="{BB962C8B-B14F-4D97-AF65-F5344CB8AC3E}">
        <p14:creationId xmlns:p14="http://schemas.microsoft.com/office/powerpoint/2010/main" val="42463517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B9D7D-206D-3440-9FD2-71F929207FE1}"/>
              </a:ext>
            </a:extLst>
          </p:cNvPr>
          <p:cNvSpPr>
            <a:spLocks noGrp="1"/>
          </p:cNvSpPr>
          <p:nvPr>
            <p:ph type="title"/>
          </p:nvPr>
        </p:nvSpPr>
        <p:spPr/>
        <p:txBody>
          <a:bodyPr/>
          <a:lstStyle/>
          <a:p>
            <a:r>
              <a:rPr lang="en-US" dirty="0"/>
              <a:t>exercise #7:  WACKOPICKO</a:t>
            </a:r>
          </a:p>
        </p:txBody>
      </p:sp>
      <p:sp>
        <p:nvSpPr>
          <p:cNvPr id="3" name="Content Placeholder 2">
            <a:extLst>
              <a:ext uri="{FF2B5EF4-FFF2-40B4-BE49-F238E27FC236}">
                <a16:creationId xmlns:a16="http://schemas.microsoft.com/office/drawing/2014/main" id="{E09829A2-DE15-E142-A927-353E5B6E24B0}"/>
              </a:ext>
            </a:extLst>
          </p:cNvPr>
          <p:cNvSpPr>
            <a:spLocks noGrp="1"/>
          </p:cNvSpPr>
          <p:nvPr>
            <p:ph idx="1"/>
          </p:nvPr>
        </p:nvSpPr>
        <p:spPr>
          <a:xfrm>
            <a:off x="1024128" y="2286000"/>
            <a:ext cx="10756392" cy="4023360"/>
          </a:xfrm>
        </p:spPr>
        <p:txBody>
          <a:bodyPr anchor="ctr">
            <a:normAutofit/>
          </a:bodyPr>
          <a:lstStyle/>
          <a:p>
            <a:pPr marL="0" indent="0" algn="ctr">
              <a:buNone/>
            </a:pPr>
            <a:endParaRPr lang="en-CA" dirty="0"/>
          </a:p>
          <a:p>
            <a:pPr marL="0" indent="0" algn="ctr">
              <a:buNone/>
            </a:pPr>
            <a:r>
              <a:rPr lang="en-CA" sz="2800" i="1" dirty="0"/>
              <a:t>Solution Demonstration</a:t>
            </a:r>
            <a:endParaRPr lang="en-US" sz="2800" i="1" dirty="0"/>
          </a:p>
          <a:p>
            <a:endParaRPr lang="en-US" dirty="0"/>
          </a:p>
          <a:p>
            <a:endParaRPr lang="en-US" dirty="0"/>
          </a:p>
          <a:p>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E024192D-1307-8949-9BB6-E8230B265473}"/>
              </a:ext>
            </a:extLst>
          </p:cNvPr>
          <p:cNvSpPr>
            <a:spLocks noGrp="1"/>
          </p:cNvSpPr>
          <p:nvPr>
            <p:ph type="sldNum" sz="quarter" idx="12"/>
          </p:nvPr>
        </p:nvSpPr>
        <p:spPr>
          <a:xfrm>
            <a:off x="11658600" y="6460498"/>
            <a:ext cx="533400" cy="387296"/>
          </a:xfrm>
        </p:spPr>
        <p:txBody>
          <a:bodyPr/>
          <a:lstStyle/>
          <a:p>
            <a:fld id="{6C5CE048-8E8E-3649-AD73-6AC656BFA1B7}" type="slidenum">
              <a:rPr lang="en-US" sz="2200" smtClean="0"/>
              <a:t>47</a:t>
            </a:fld>
            <a:endParaRPr lang="en-US" sz="2200"/>
          </a:p>
        </p:txBody>
      </p:sp>
      <p:pic>
        <p:nvPicPr>
          <p:cNvPr id="6" name="Picture 5">
            <a:extLst>
              <a:ext uri="{FF2B5EF4-FFF2-40B4-BE49-F238E27FC236}">
                <a16:creationId xmlns:a16="http://schemas.microsoft.com/office/drawing/2014/main" id="{19205F9E-6B50-AB4A-B98A-F8AF37A8C2BA}"/>
              </a:ext>
            </a:extLst>
          </p:cNvPr>
          <p:cNvPicPr>
            <a:picLocks noChangeAspect="1"/>
          </p:cNvPicPr>
          <p:nvPr/>
        </p:nvPicPr>
        <p:blipFill>
          <a:blip r:embed="rId3"/>
          <a:stretch>
            <a:fillRect/>
          </a:stretch>
        </p:blipFill>
        <p:spPr>
          <a:xfrm>
            <a:off x="0" y="6487518"/>
            <a:ext cx="874643" cy="370482"/>
          </a:xfrm>
          <a:prstGeom prst="rect">
            <a:avLst/>
          </a:prstGeom>
        </p:spPr>
      </p:pic>
    </p:spTree>
    <p:extLst>
      <p:ext uri="{BB962C8B-B14F-4D97-AF65-F5344CB8AC3E}">
        <p14:creationId xmlns:p14="http://schemas.microsoft.com/office/powerpoint/2010/main" val="72835688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6EB57C-9A5D-7847-992E-553A98031311}"/>
              </a:ext>
            </a:extLst>
          </p:cNvPr>
          <p:cNvSpPr>
            <a:spLocks noGrp="1"/>
          </p:cNvSpPr>
          <p:nvPr>
            <p:ph type="ctrTitle"/>
          </p:nvPr>
        </p:nvSpPr>
        <p:spPr>
          <a:xfrm>
            <a:off x="437321" y="598981"/>
            <a:ext cx="10641330" cy="2441546"/>
          </a:xfrm>
        </p:spPr>
        <p:txBody>
          <a:bodyPr anchor="ctr">
            <a:normAutofit/>
          </a:bodyPr>
          <a:lstStyle/>
          <a:p>
            <a:r>
              <a:rPr lang="en-US" dirty="0"/>
              <a:t>Attacking Data stores</a:t>
            </a:r>
          </a:p>
        </p:txBody>
      </p:sp>
      <p:sp>
        <p:nvSpPr>
          <p:cNvPr id="7" name="Subtitle 2">
            <a:extLst>
              <a:ext uri="{FF2B5EF4-FFF2-40B4-BE49-F238E27FC236}">
                <a16:creationId xmlns:a16="http://schemas.microsoft.com/office/drawing/2014/main" id="{C0E2DC70-02F9-9B45-8D5A-8CD340158510}"/>
              </a:ext>
            </a:extLst>
          </p:cNvPr>
          <p:cNvSpPr txBox="1">
            <a:spLocks/>
          </p:cNvSpPr>
          <p:nvPr/>
        </p:nvSpPr>
        <p:spPr>
          <a:xfrm>
            <a:off x="8822635" y="4964064"/>
            <a:ext cx="3200400" cy="1463040"/>
          </a:xfrm>
          <a:prstGeom prst="rect">
            <a:avLst/>
          </a:prstGeom>
        </p:spPr>
        <p:txBody>
          <a:bodyPr vert="horz" lIns="91440" tIns="45720" rIns="91440" bIns="45720" rtlCol="0" anchor="ctr">
            <a:normAutofit/>
          </a:bodyPr>
          <a:lstStyle>
            <a:lvl1pPr marL="0" indent="0" algn="l" defTabSz="914400" rtl="0" eaLnBrk="1" latinLnBrk="0" hangingPunct="1">
              <a:lnSpc>
                <a:spcPct val="100000"/>
              </a:lnSpc>
              <a:spcBef>
                <a:spcPts val="0"/>
              </a:spcBef>
              <a:spcAft>
                <a:spcPts val="200"/>
              </a:spcAft>
              <a:buClr>
                <a:schemeClr val="accent2"/>
              </a:buClr>
              <a:buSzPct val="100000"/>
              <a:buFont typeface="Tw Cen MT" panose="020B0602020104020603" pitchFamily="34" charset="0"/>
              <a:buNone/>
              <a:defRPr sz="1800" kern="1200">
                <a:solidFill>
                  <a:schemeClr val="tx1">
                    <a:lumMod val="90000"/>
                    <a:lumOff val="10000"/>
                  </a:schemeClr>
                </a:solidFill>
                <a:latin typeface="+mn-lt"/>
                <a:ea typeface="+mn-ea"/>
                <a:cs typeface="+mn-cs"/>
              </a:defRPr>
            </a:lvl1pPr>
            <a:lvl2pPr marL="457200" indent="0" algn="ctr" defTabSz="914400" rtl="0" eaLnBrk="1" latinLnBrk="0" hangingPunct="1">
              <a:lnSpc>
                <a:spcPct val="90000"/>
              </a:lnSpc>
              <a:spcBef>
                <a:spcPts val="200"/>
              </a:spcBef>
              <a:spcAft>
                <a:spcPts val="400"/>
              </a:spcAft>
              <a:buClr>
                <a:schemeClr val="accent2"/>
              </a:buClr>
              <a:buFont typeface="Wingdings 3" pitchFamily="18" charset="2"/>
              <a:buNone/>
              <a:defRPr sz="1800" kern="1200">
                <a:solidFill>
                  <a:schemeClr val="tx1"/>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2"/>
              </a:buClr>
              <a:buFont typeface="Wingdings 3" pitchFamily="18" charset="2"/>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2"/>
              </a:buClr>
              <a:buFont typeface="Wingdings 3" pitchFamily="18" charset="2"/>
              <a:buNone/>
              <a:defRPr sz="1800" kern="1200">
                <a:solidFill>
                  <a:schemeClr val="tx1"/>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2"/>
              </a:buClr>
              <a:buFont typeface="Wingdings 3" pitchFamily="18" charset="2"/>
              <a:buNone/>
              <a:defRPr sz="1800" kern="1200">
                <a:solidFill>
                  <a:schemeClr val="tx1"/>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2"/>
              </a:buClr>
              <a:buFont typeface="Wingdings 3" pitchFamily="18" charset="2"/>
              <a:buNone/>
              <a:defRPr sz="1800" kern="1200">
                <a:solidFill>
                  <a:schemeClr val="tx1"/>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2"/>
              </a:buClr>
              <a:buFont typeface="Wingdings 3" pitchFamily="18" charset="2"/>
              <a:buNone/>
              <a:defRPr sz="1800" kern="1200">
                <a:solidFill>
                  <a:schemeClr val="tx1"/>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2"/>
              </a:buClr>
              <a:buFont typeface="Wingdings 3" pitchFamily="18" charset="2"/>
              <a:buNone/>
              <a:defRPr sz="1800" kern="1200">
                <a:solidFill>
                  <a:schemeClr val="tx1"/>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2"/>
              </a:buClr>
              <a:buFont typeface="Wingdings 3" pitchFamily="18" charset="2"/>
              <a:buNone/>
              <a:defRPr sz="1800" kern="1200">
                <a:solidFill>
                  <a:schemeClr val="tx1"/>
                </a:solidFill>
                <a:latin typeface="+mn-lt"/>
                <a:ea typeface="+mn-ea"/>
                <a:cs typeface="+mn-cs"/>
              </a:defRPr>
            </a:lvl9pPr>
          </a:lstStyle>
          <a:p>
            <a:r>
              <a:rPr lang="en-US" dirty="0">
                <a:solidFill>
                  <a:schemeClr val="bg1"/>
                </a:solidFill>
              </a:rPr>
              <a:t>SECTION 7</a:t>
            </a:r>
          </a:p>
        </p:txBody>
      </p:sp>
      <p:pic>
        <p:nvPicPr>
          <p:cNvPr id="8" name="Picture 7">
            <a:extLst>
              <a:ext uri="{FF2B5EF4-FFF2-40B4-BE49-F238E27FC236}">
                <a16:creationId xmlns:a16="http://schemas.microsoft.com/office/drawing/2014/main" id="{D28A8B08-CBDD-194B-96E6-0A7C647EFE53}"/>
              </a:ext>
            </a:extLst>
          </p:cNvPr>
          <p:cNvPicPr>
            <a:picLocks noChangeAspect="1"/>
          </p:cNvPicPr>
          <p:nvPr/>
        </p:nvPicPr>
        <p:blipFill>
          <a:blip r:embed="rId2"/>
          <a:stretch>
            <a:fillRect/>
          </a:stretch>
        </p:blipFill>
        <p:spPr>
          <a:xfrm>
            <a:off x="0" y="6487518"/>
            <a:ext cx="874643" cy="370482"/>
          </a:xfrm>
          <a:prstGeom prst="rect">
            <a:avLst/>
          </a:prstGeom>
        </p:spPr>
      </p:pic>
    </p:spTree>
    <p:extLst>
      <p:ext uri="{BB962C8B-B14F-4D97-AF65-F5344CB8AC3E}">
        <p14:creationId xmlns:p14="http://schemas.microsoft.com/office/powerpoint/2010/main" val="68251757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1A9C48-23E0-7E4D-B076-862776A45963}"/>
              </a:ext>
            </a:extLst>
          </p:cNvPr>
          <p:cNvSpPr>
            <a:spLocks noGrp="1"/>
          </p:cNvSpPr>
          <p:nvPr>
            <p:ph type="title"/>
          </p:nvPr>
        </p:nvSpPr>
        <p:spPr/>
        <p:txBody>
          <a:bodyPr/>
          <a:lstStyle/>
          <a:p>
            <a:r>
              <a:rPr lang="en-US" dirty="0"/>
              <a:t>Attacking DATA STORES</a:t>
            </a:r>
          </a:p>
        </p:txBody>
      </p:sp>
      <p:sp>
        <p:nvSpPr>
          <p:cNvPr id="6" name="Slide Number Placeholder 5">
            <a:extLst>
              <a:ext uri="{FF2B5EF4-FFF2-40B4-BE49-F238E27FC236}">
                <a16:creationId xmlns:a16="http://schemas.microsoft.com/office/drawing/2014/main" id="{D9220048-E50C-344D-BB06-37245ECD51EA}"/>
              </a:ext>
            </a:extLst>
          </p:cNvPr>
          <p:cNvSpPr>
            <a:spLocks noGrp="1"/>
          </p:cNvSpPr>
          <p:nvPr>
            <p:ph type="sldNum" sz="quarter" idx="12"/>
          </p:nvPr>
        </p:nvSpPr>
        <p:spPr>
          <a:xfrm>
            <a:off x="11218334" y="6427104"/>
            <a:ext cx="973666" cy="274320"/>
          </a:xfrm>
        </p:spPr>
        <p:txBody>
          <a:bodyPr/>
          <a:lstStyle/>
          <a:p>
            <a:fld id="{6C5CE048-8E8E-3649-AD73-6AC656BFA1B7}" type="slidenum">
              <a:rPr lang="en-US" sz="2200" smtClean="0"/>
              <a:t>49</a:t>
            </a:fld>
            <a:endParaRPr lang="en-US" sz="2200" dirty="0"/>
          </a:p>
        </p:txBody>
      </p:sp>
      <p:pic>
        <p:nvPicPr>
          <p:cNvPr id="8" name="Picture 7">
            <a:extLst>
              <a:ext uri="{FF2B5EF4-FFF2-40B4-BE49-F238E27FC236}">
                <a16:creationId xmlns:a16="http://schemas.microsoft.com/office/drawing/2014/main" id="{AC567236-B3D6-374A-81B1-E0EBEAADCEB3}"/>
              </a:ext>
            </a:extLst>
          </p:cNvPr>
          <p:cNvPicPr>
            <a:picLocks noChangeAspect="1"/>
          </p:cNvPicPr>
          <p:nvPr/>
        </p:nvPicPr>
        <p:blipFill>
          <a:blip r:embed="rId3"/>
          <a:stretch>
            <a:fillRect/>
          </a:stretch>
        </p:blipFill>
        <p:spPr>
          <a:xfrm>
            <a:off x="0" y="6487518"/>
            <a:ext cx="874643" cy="370482"/>
          </a:xfrm>
          <a:prstGeom prst="rect">
            <a:avLst/>
          </a:prstGeom>
        </p:spPr>
      </p:pic>
      <p:sp>
        <p:nvSpPr>
          <p:cNvPr id="9" name="Content Placeholder 2">
            <a:extLst>
              <a:ext uri="{FF2B5EF4-FFF2-40B4-BE49-F238E27FC236}">
                <a16:creationId xmlns:a16="http://schemas.microsoft.com/office/drawing/2014/main" id="{1540F058-7E2E-CB48-88AB-0AAFC8FF7309}"/>
              </a:ext>
            </a:extLst>
          </p:cNvPr>
          <p:cNvSpPr txBox="1">
            <a:spLocks/>
          </p:cNvSpPr>
          <p:nvPr/>
        </p:nvSpPr>
        <p:spPr>
          <a:xfrm>
            <a:off x="581192" y="2180496"/>
            <a:ext cx="6594860" cy="3678303"/>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endParaRPr lang="en-US" dirty="0"/>
          </a:p>
        </p:txBody>
      </p:sp>
      <p:sp>
        <p:nvSpPr>
          <p:cNvPr id="4" name="Content Placeholder 3">
            <a:extLst>
              <a:ext uri="{FF2B5EF4-FFF2-40B4-BE49-F238E27FC236}">
                <a16:creationId xmlns:a16="http://schemas.microsoft.com/office/drawing/2014/main" id="{35B653EB-0409-BF4E-A317-335AE31F7107}"/>
              </a:ext>
            </a:extLst>
          </p:cNvPr>
          <p:cNvSpPr>
            <a:spLocks noGrp="1"/>
          </p:cNvSpPr>
          <p:nvPr>
            <p:ph idx="1"/>
          </p:nvPr>
        </p:nvSpPr>
        <p:spPr>
          <a:xfrm>
            <a:off x="581192" y="2180496"/>
            <a:ext cx="10637142" cy="4246608"/>
          </a:xfrm>
        </p:spPr>
        <p:txBody>
          <a:bodyPr anchor="t"/>
          <a:lstStyle/>
          <a:p>
            <a:r>
              <a:rPr lang="en-US" dirty="0"/>
              <a:t>Most applications have a data store to manage and store data. </a:t>
            </a:r>
          </a:p>
          <a:p>
            <a:pPr lvl="1"/>
            <a:r>
              <a:rPr lang="en-US" dirty="0"/>
              <a:t>User accounts, credentials and personal information.</a:t>
            </a:r>
          </a:p>
          <a:p>
            <a:pPr lvl="1"/>
            <a:r>
              <a:rPr lang="en-US" dirty="0"/>
              <a:t>Prices of items</a:t>
            </a:r>
          </a:p>
          <a:p>
            <a:pPr lvl="1"/>
            <a:r>
              <a:rPr lang="en-US" dirty="0"/>
              <a:t>Orders</a:t>
            </a:r>
          </a:p>
          <a:p>
            <a:pPr lvl="1"/>
            <a:r>
              <a:rPr lang="en-US" dirty="0"/>
              <a:t>Privilege level of a user</a:t>
            </a:r>
          </a:p>
          <a:p>
            <a:r>
              <a:rPr lang="en-US" dirty="0"/>
              <a:t>We’ll test for SQL injections.</a:t>
            </a:r>
          </a:p>
          <a:p>
            <a:pPr lvl="1"/>
            <a:r>
              <a:rPr lang="en-US" dirty="0"/>
              <a:t>Supply unexpected syntax that might cause problems in the application.</a:t>
            </a:r>
          </a:p>
          <a:p>
            <a:pPr lvl="1"/>
            <a:r>
              <a:rPr lang="en-US" dirty="0"/>
              <a:t>Identify and analyze any anomalies and error messages received.</a:t>
            </a:r>
          </a:p>
          <a:p>
            <a:pPr lvl="1"/>
            <a:r>
              <a:rPr lang="en-US" dirty="0"/>
              <a:t>Attempt to exploit the vulnerability</a:t>
            </a:r>
          </a:p>
          <a:p>
            <a:pPr lvl="1"/>
            <a:endParaRPr lang="en-US" dirty="0"/>
          </a:p>
        </p:txBody>
      </p:sp>
    </p:spTree>
    <p:extLst>
      <p:ext uri="{BB962C8B-B14F-4D97-AF65-F5344CB8AC3E}">
        <p14:creationId xmlns:p14="http://schemas.microsoft.com/office/powerpoint/2010/main" val="20338309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1A9C48-23E0-7E4D-B076-862776A45963}"/>
              </a:ext>
            </a:extLst>
          </p:cNvPr>
          <p:cNvSpPr>
            <a:spLocks noGrp="1"/>
          </p:cNvSpPr>
          <p:nvPr>
            <p:ph type="title"/>
          </p:nvPr>
        </p:nvSpPr>
        <p:spPr/>
        <p:txBody>
          <a:bodyPr/>
          <a:lstStyle/>
          <a:p>
            <a:r>
              <a:rPr lang="en-US" dirty="0"/>
              <a:t>Tools needed for workshop</a:t>
            </a:r>
          </a:p>
        </p:txBody>
      </p:sp>
      <p:sp>
        <p:nvSpPr>
          <p:cNvPr id="6" name="Slide Number Placeholder 5">
            <a:extLst>
              <a:ext uri="{FF2B5EF4-FFF2-40B4-BE49-F238E27FC236}">
                <a16:creationId xmlns:a16="http://schemas.microsoft.com/office/drawing/2014/main" id="{D9220048-E50C-344D-BB06-37245ECD51EA}"/>
              </a:ext>
            </a:extLst>
          </p:cNvPr>
          <p:cNvSpPr>
            <a:spLocks noGrp="1"/>
          </p:cNvSpPr>
          <p:nvPr>
            <p:ph type="sldNum" sz="quarter" idx="12"/>
          </p:nvPr>
        </p:nvSpPr>
        <p:spPr>
          <a:xfrm>
            <a:off x="11218334" y="6427104"/>
            <a:ext cx="973666" cy="274320"/>
          </a:xfrm>
        </p:spPr>
        <p:txBody>
          <a:bodyPr/>
          <a:lstStyle/>
          <a:p>
            <a:fld id="{6C5CE048-8E8E-3649-AD73-6AC656BFA1B7}" type="slidenum">
              <a:rPr lang="en-US" sz="2200" smtClean="0"/>
              <a:t>5</a:t>
            </a:fld>
            <a:endParaRPr lang="en-US" sz="2200" dirty="0"/>
          </a:p>
        </p:txBody>
      </p:sp>
      <p:pic>
        <p:nvPicPr>
          <p:cNvPr id="8" name="Picture 7">
            <a:extLst>
              <a:ext uri="{FF2B5EF4-FFF2-40B4-BE49-F238E27FC236}">
                <a16:creationId xmlns:a16="http://schemas.microsoft.com/office/drawing/2014/main" id="{AC567236-B3D6-374A-81B1-E0EBEAADCEB3}"/>
              </a:ext>
            </a:extLst>
          </p:cNvPr>
          <p:cNvPicPr>
            <a:picLocks noChangeAspect="1"/>
          </p:cNvPicPr>
          <p:nvPr/>
        </p:nvPicPr>
        <p:blipFill>
          <a:blip r:embed="rId3"/>
          <a:stretch>
            <a:fillRect/>
          </a:stretch>
        </p:blipFill>
        <p:spPr>
          <a:xfrm>
            <a:off x="0" y="6487518"/>
            <a:ext cx="874643" cy="370482"/>
          </a:xfrm>
          <a:prstGeom prst="rect">
            <a:avLst/>
          </a:prstGeom>
        </p:spPr>
      </p:pic>
      <p:sp>
        <p:nvSpPr>
          <p:cNvPr id="9" name="Content Placeholder 2">
            <a:extLst>
              <a:ext uri="{FF2B5EF4-FFF2-40B4-BE49-F238E27FC236}">
                <a16:creationId xmlns:a16="http://schemas.microsoft.com/office/drawing/2014/main" id="{1540F058-7E2E-CB48-88AB-0AAFC8FF7309}"/>
              </a:ext>
            </a:extLst>
          </p:cNvPr>
          <p:cNvSpPr txBox="1">
            <a:spLocks/>
          </p:cNvSpPr>
          <p:nvPr/>
        </p:nvSpPr>
        <p:spPr>
          <a:xfrm>
            <a:off x="581192" y="2180496"/>
            <a:ext cx="6594860" cy="3678303"/>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endParaRPr lang="en-US" dirty="0"/>
          </a:p>
        </p:txBody>
      </p:sp>
      <p:sp>
        <p:nvSpPr>
          <p:cNvPr id="4" name="Content Placeholder 3">
            <a:extLst>
              <a:ext uri="{FF2B5EF4-FFF2-40B4-BE49-F238E27FC236}">
                <a16:creationId xmlns:a16="http://schemas.microsoft.com/office/drawing/2014/main" id="{35B653EB-0409-BF4E-A317-335AE31F7107}"/>
              </a:ext>
            </a:extLst>
          </p:cNvPr>
          <p:cNvSpPr>
            <a:spLocks noGrp="1"/>
          </p:cNvSpPr>
          <p:nvPr>
            <p:ph idx="1"/>
          </p:nvPr>
        </p:nvSpPr>
        <p:spPr>
          <a:xfrm>
            <a:off x="581193" y="2180496"/>
            <a:ext cx="5528796" cy="4246608"/>
          </a:xfrm>
        </p:spPr>
        <p:txBody>
          <a:bodyPr anchor="t"/>
          <a:lstStyle/>
          <a:p>
            <a:r>
              <a:rPr lang="en-US" dirty="0"/>
              <a:t>Burp Community Edition</a:t>
            </a:r>
          </a:p>
          <a:p>
            <a:r>
              <a:rPr lang="en-US" dirty="0"/>
              <a:t>OWASP ZAP</a:t>
            </a:r>
          </a:p>
          <a:p>
            <a:r>
              <a:rPr lang="en-US" dirty="0"/>
              <a:t>VirtualBox</a:t>
            </a:r>
          </a:p>
          <a:p>
            <a:r>
              <a:rPr lang="en-US" dirty="0"/>
              <a:t>OWASP BWA Project</a:t>
            </a:r>
          </a:p>
          <a:p>
            <a:r>
              <a:rPr lang="en-US" dirty="0" err="1"/>
              <a:t>FoxyProxy</a:t>
            </a:r>
            <a:r>
              <a:rPr lang="en-US" dirty="0"/>
              <a:t> Standard</a:t>
            </a:r>
          </a:p>
          <a:p>
            <a:r>
              <a:rPr lang="en-US" dirty="0"/>
              <a:t>Modern browser (preferably Firefox)</a:t>
            </a:r>
          </a:p>
          <a:p>
            <a:endParaRPr lang="en-US" dirty="0"/>
          </a:p>
          <a:p>
            <a:pPr marL="0" indent="0">
              <a:buNone/>
            </a:pPr>
            <a:r>
              <a:rPr lang="en-US" b="1" dirty="0"/>
              <a:t>Note:  </a:t>
            </a:r>
            <a:r>
              <a:rPr lang="en-US" dirty="0"/>
              <a:t>You should have these tools already installed.  An email was sent to registered participants prior to workshop.</a:t>
            </a:r>
          </a:p>
        </p:txBody>
      </p:sp>
      <p:pic>
        <p:nvPicPr>
          <p:cNvPr id="12" name="Picture 11">
            <a:extLst>
              <a:ext uri="{FF2B5EF4-FFF2-40B4-BE49-F238E27FC236}">
                <a16:creationId xmlns:a16="http://schemas.microsoft.com/office/drawing/2014/main" id="{701E4962-4287-284F-89FB-F406D60A2A5D}"/>
              </a:ext>
            </a:extLst>
          </p:cNvPr>
          <p:cNvPicPr>
            <a:picLocks noChangeAspect="1"/>
          </p:cNvPicPr>
          <p:nvPr/>
        </p:nvPicPr>
        <p:blipFill>
          <a:blip r:embed="rId4"/>
          <a:stretch>
            <a:fillRect/>
          </a:stretch>
        </p:blipFill>
        <p:spPr>
          <a:xfrm>
            <a:off x="6112658" y="1902621"/>
            <a:ext cx="1835702" cy="1550757"/>
          </a:xfrm>
          <a:prstGeom prst="rect">
            <a:avLst/>
          </a:prstGeom>
        </p:spPr>
      </p:pic>
      <p:pic>
        <p:nvPicPr>
          <p:cNvPr id="14" name="Picture 13">
            <a:extLst>
              <a:ext uri="{FF2B5EF4-FFF2-40B4-BE49-F238E27FC236}">
                <a16:creationId xmlns:a16="http://schemas.microsoft.com/office/drawing/2014/main" id="{59891E9A-642F-A146-804E-5A884F277829}"/>
              </a:ext>
            </a:extLst>
          </p:cNvPr>
          <p:cNvPicPr>
            <a:picLocks noChangeAspect="1"/>
          </p:cNvPicPr>
          <p:nvPr/>
        </p:nvPicPr>
        <p:blipFill>
          <a:blip r:embed="rId5"/>
          <a:stretch>
            <a:fillRect/>
          </a:stretch>
        </p:blipFill>
        <p:spPr>
          <a:xfrm>
            <a:off x="6109988" y="3636522"/>
            <a:ext cx="2057400" cy="1828800"/>
          </a:xfrm>
          <a:prstGeom prst="rect">
            <a:avLst/>
          </a:prstGeom>
        </p:spPr>
      </p:pic>
      <p:pic>
        <p:nvPicPr>
          <p:cNvPr id="16" name="Picture 15">
            <a:extLst>
              <a:ext uri="{FF2B5EF4-FFF2-40B4-BE49-F238E27FC236}">
                <a16:creationId xmlns:a16="http://schemas.microsoft.com/office/drawing/2014/main" id="{A857201F-878B-B848-B858-27FA0C64D204}"/>
              </a:ext>
            </a:extLst>
          </p:cNvPr>
          <p:cNvPicPr>
            <a:picLocks noChangeAspect="1"/>
          </p:cNvPicPr>
          <p:nvPr/>
        </p:nvPicPr>
        <p:blipFill>
          <a:blip r:embed="rId6"/>
          <a:stretch>
            <a:fillRect/>
          </a:stretch>
        </p:blipFill>
        <p:spPr>
          <a:xfrm>
            <a:off x="8455836" y="1831965"/>
            <a:ext cx="1691309" cy="1841060"/>
          </a:xfrm>
          <a:prstGeom prst="rect">
            <a:avLst/>
          </a:prstGeom>
        </p:spPr>
      </p:pic>
      <p:pic>
        <p:nvPicPr>
          <p:cNvPr id="18" name="Picture 17">
            <a:extLst>
              <a:ext uri="{FF2B5EF4-FFF2-40B4-BE49-F238E27FC236}">
                <a16:creationId xmlns:a16="http://schemas.microsoft.com/office/drawing/2014/main" id="{52EE19E8-C854-174D-980F-42436CFF3F6C}"/>
              </a:ext>
            </a:extLst>
          </p:cNvPr>
          <p:cNvPicPr>
            <a:picLocks noChangeAspect="1"/>
          </p:cNvPicPr>
          <p:nvPr/>
        </p:nvPicPr>
        <p:blipFill>
          <a:blip r:embed="rId7"/>
          <a:stretch>
            <a:fillRect/>
          </a:stretch>
        </p:blipFill>
        <p:spPr>
          <a:xfrm>
            <a:off x="8433059" y="3915959"/>
            <a:ext cx="1583046" cy="1549364"/>
          </a:xfrm>
          <a:prstGeom prst="rect">
            <a:avLst/>
          </a:prstGeom>
        </p:spPr>
      </p:pic>
      <p:pic>
        <p:nvPicPr>
          <p:cNvPr id="20" name="Picture 19">
            <a:extLst>
              <a:ext uri="{FF2B5EF4-FFF2-40B4-BE49-F238E27FC236}">
                <a16:creationId xmlns:a16="http://schemas.microsoft.com/office/drawing/2014/main" id="{8C94D421-02C9-5147-A330-7353B039B27F}"/>
              </a:ext>
            </a:extLst>
          </p:cNvPr>
          <p:cNvPicPr>
            <a:picLocks noChangeAspect="1"/>
          </p:cNvPicPr>
          <p:nvPr/>
        </p:nvPicPr>
        <p:blipFill>
          <a:blip r:embed="rId8"/>
          <a:stretch>
            <a:fillRect/>
          </a:stretch>
        </p:blipFill>
        <p:spPr>
          <a:xfrm>
            <a:off x="10400883" y="1993831"/>
            <a:ext cx="1463662" cy="1546653"/>
          </a:xfrm>
          <a:prstGeom prst="rect">
            <a:avLst/>
          </a:prstGeom>
        </p:spPr>
      </p:pic>
      <p:pic>
        <p:nvPicPr>
          <p:cNvPr id="22" name="Picture 21">
            <a:extLst>
              <a:ext uri="{FF2B5EF4-FFF2-40B4-BE49-F238E27FC236}">
                <a16:creationId xmlns:a16="http://schemas.microsoft.com/office/drawing/2014/main" id="{B55C39CA-5414-8342-B4EC-3BBB006E4B62}"/>
              </a:ext>
            </a:extLst>
          </p:cNvPr>
          <p:cNvPicPr>
            <a:picLocks noChangeAspect="1"/>
          </p:cNvPicPr>
          <p:nvPr/>
        </p:nvPicPr>
        <p:blipFill>
          <a:blip r:embed="rId9"/>
          <a:stretch>
            <a:fillRect/>
          </a:stretch>
        </p:blipFill>
        <p:spPr>
          <a:xfrm>
            <a:off x="10333644" y="3874567"/>
            <a:ext cx="1540617" cy="1590756"/>
          </a:xfrm>
          <a:prstGeom prst="rect">
            <a:avLst/>
          </a:prstGeom>
        </p:spPr>
      </p:pic>
    </p:spTree>
    <p:extLst>
      <p:ext uri="{BB962C8B-B14F-4D97-AF65-F5344CB8AC3E}">
        <p14:creationId xmlns:p14="http://schemas.microsoft.com/office/powerpoint/2010/main" val="399955741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8D19C0-EC0C-1740-A468-FA5580294B40}"/>
              </a:ext>
            </a:extLst>
          </p:cNvPr>
          <p:cNvSpPr>
            <a:spLocks noGrp="1"/>
          </p:cNvSpPr>
          <p:nvPr>
            <p:ph type="title"/>
          </p:nvPr>
        </p:nvSpPr>
        <p:spPr/>
        <p:txBody>
          <a:bodyPr>
            <a:normAutofit/>
          </a:bodyPr>
          <a:lstStyle/>
          <a:p>
            <a:r>
              <a:rPr lang="en-US" dirty="0"/>
              <a:t>exercise #8:  WEBGOAT</a:t>
            </a:r>
          </a:p>
        </p:txBody>
      </p:sp>
      <p:sp>
        <p:nvSpPr>
          <p:cNvPr id="3" name="Content Placeholder 2">
            <a:extLst>
              <a:ext uri="{FF2B5EF4-FFF2-40B4-BE49-F238E27FC236}">
                <a16:creationId xmlns:a16="http://schemas.microsoft.com/office/drawing/2014/main" id="{6F032421-A0E4-7540-817D-F2B98270C893}"/>
              </a:ext>
            </a:extLst>
          </p:cNvPr>
          <p:cNvSpPr>
            <a:spLocks noGrp="1"/>
          </p:cNvSpPr>
          <p:nvPr>
            <p:ph idx="1"/>
          </p:nvPr>
        </p:nvSpPr>
        <p:spPr>
          <a:xfrm>
            <a:off x="581192" y="2130357"/>
            <a:ext cx="10346237" cy="4023360"/>
          </a:xfrm>
        </p:spPr>
        <p:txBody>
          <a:bodyPr anchor="t">
            <a:normAutofit/>
          </a:bodyPr>
          <a:lstStyle/>
          <a:p>
            <a:pPr marL="0" indent="0">
              <a:buNone/>
            </a:pPr>
            <a:r>
              <a:rPr lang="en-CA" b="1" dirty="0"/>
              <a:t>String SQL Injection</a:t>
            </a:r>
          </a:p>
          <a:p>
            <a:pPr marL="0" indent="0">
              <a:buNone/>
            </a:pPr>
            <a:r>
              <a:rPr lang="en-CA" dirty="0"/>
              <a:t>Try to inject an SQL string that results in all the credit card numbers being displayed. Try the user name of 'Smith'.</a:t>
            </a:r>
            <a:br>
              <a:rPr lang="en-CA" dirty="0"/>
            </a:br>
            <a:endParaRPr lang="en-CA" dirty="0"/>
          </a:p>
          <a:p>
            <a:pPr marL="0" indent="0">
              <a:buNone/>
            </a:pPr>
            <a:endParaRPr lang="en-US" b="1" dirty="0"/>
          </a:p>
        </p:txBody>
      </p:sp>
      <p:sp>
        <p:nvSpPr>
          <p:cNvPr id="4" name="Slide Number Placeholder 3">
            <a:extLst>
              <a:ext uri="{FF2B5EF4-FFF2-40B4-BE49-F238E27FC236}">
                <a16:creationId xmlns:a16="http://schemas.microsoft.com/office/drawing/2014/main" id="{F9990CA1-F472-B042-8FEB-8570E1659AA8}"/>
              </a:ext>
            </a:extLst>
          </p:cNvPr>
          <p:cNvSpPr>
            <a:spLocks noGrp="1"/>
          </p:cNvSpPr>
          <p:nvPr>
            <p:ph type="sldNum" sz="quarter" idx="12"/>
          </p:nvPr>
        </p:nvSpPr>
        <p:spPr>
          <a:xfrm>
            <a:off x="11658969" y="6309360"/>
            <a:ext cx="533031" cy="548640"/>
          </a:xfrm>
        </p:spPr>
        <p:txBody>
          <a:bodyPr/>
          <a:lstStyle/>
          <a:p>
            <a:fld id="{6C5CE048-8E8E-3649-AD73-6AC656BFA1B7}" type="slidenum">
              <a:rPr lang="en-US" sz="2200" smtClean="0"/>
              <a:t>50</a:t>
            </a:fld>
            <a:endParaRPr lang="en-US" sz="2200"/>
          </a:p>
        </p:txBody>
      </p:sp>
      <p:pic>
        <p:nvPicPr>
          <p:cNvPr id="8" name="Picture 7">
            <a:extLst>
              <a:ext uri="{FF2B5EF4-FFF2-40B4-BE49-F238E27FC236}">
                <a16:creationId xmlns:a16="http://schemas.microsoft.com/office/drawing/2014/main" id="{11B54DAC-7C27-D74B-A88B-90DC5FC63D74}"/>
              </a:ext>
            </a:extLst>
          </p:cNvPr>
          <p:cNvPicPr>
            <a:picLocks noChangeAspect="1"/>
          </p:cNvPicPr>
          <p:nvPr/>
        </p:nvPicPr>
        <p:blipFill>
          <a:blip r:embed="rId3"/>
          <a:stretch>
            <a:fillRect/>
          </a:stretch>
        </p:blipFill>
        <p:spPr>
          <a:xfrm>
            <a:off x="0" y="6487518"/>
            <a:ext cx="874643" cy="370482"/>
          </a:xfrm>
          <a:prstGeom prst="rect">
            <a:avLst/>
          </a:prstGeom>
        </p:spPr>
      </p:pic>
      <p:pic>
        <p:nvPicPr>
          <p:cNvPr id="6" name="Picture 5">
            <a:extLst>
              <a:ext uri="{FF2B5EF4-FFF2-40B4-BE49-F238E27FC236}">
                <a16:creationId xmlns:a16="http://schemas.microsoft.com/office/drawing/2014/main" id="{A7A989A0-93A7-3A4D-8179-1624AFBF9A23}"/>
              </a:ext>
            </a:extLst>
          </p:cNvPr>
          <p:cNvPicPr>
            <a:picLocks noChangeAspect="1"/>
          </p:cNvPicPr>
          <p:nvPr/>
        </p:nvPicPr>
        <p:blipFill rotWithShape="1">
          <a:blip r:embed="rId4"/>
          <a:srcRect t="10892"/>
          <a:stretch/>
        </p:blipFill>
        <p:spPr>
          <a:xfrm>
            <a:off x="2104793" y="3891065"/>
            <a:ext cx="7369948" cy="1493352"/>
          </a:xfrm>
          <a:prstGeom prst="rect">
            <a:avLst/>
          </a:prstGeom>
          <a:ln>
            <a:solidFill>
              <a:schemeClr val="tx1"/>
            </a:solidFill>
          </a:ln>
        </p:spPr>
      </p:pic>
    </p:spTree>
    <p:extLst>
      <p:ext uri="{BB962C8B-B14F-4D97-AF65-F5344CB8AC3E}">
        <p14:creationId xmlns:p14="http://schemas.microsoft.com/office/powerpoint/2010/main" val="380888244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B9D7D-206D-3440-9FD2-71F929207FE1}"/>
              </a:ext>
            </a:extLst>
          </p:cNvPr>
          <p:cNvSpPr>
            <a:spLocks noGrp="1"/>
          </p:cNvSpPr>
          <p:nvPr>
            <p:ph type="title"/>
          </p:nvPr>
        </p:nvSpPr>
        <p:spPr/>
        <p:txBody>
          <a:bodyPr/>
          <a:lstStyle/>
          <a:p>
            <a:r>
              <a:rPr lang="en-US" dirty="0"/>
              <a:t>exercise #8:  WEBGOAT</a:t>
            </a:r>
          </a:p>
        </p:txBody>
      </p:sp>
      <p:sp>
        <p:nvSpPr>
          <p:cNvPr id="3" name="Content Placeholder 2">
            <a:extLst>
              <a:ext uri="{FF2B5EF4-FFF2-40B4-BE49-F238E27FC236}">
                <a16:creationId xmlns:a16="http://schemas.microsoft.com/office/drawing/2014/main" id="{E09829A2-DE15-E142-A927-353E5B6E24B0}"/>
              </a:ext>
            </a:extLst>
          </p:cNvPr>
          <p:cNvSpPr>
            <a:spLocks noGrp="1"/>
          </p:cNvSpPr>
          <p:nvPr>
            <p:ph idx="1"/>
          </p:nvPr>
        </p:nvSpPr>
        <p:spPr>
          <a:xfrm>
            <a:off x="1024128" y="2286000"/>
            <a:ext cx="10756392" cy="4023360"/>
          </a:xfrm>
        </p:spPr>
        <p:txBody>
          <a:bodyPr anchor="ctr">
            <a:normAutofit/>
          </a:bodyPr>
          <a:lstStyle/>
          <a:p>
            <a:pPr marL="0" indent="0" algn="ctr">
              <a:buNone/>
            </a:pPr>
            <a:endParaRPr lang="en-CA" dirty="0"/>
          </a:p>
          <a:p>
            <a:pPr marL="0" indent="0" algn="ctr">
              <a:buNone/>
            </a:pPr>
            <a:r>
              <a:rPr lang="en-CA" sz="2800" i="1" dirty="0"/>
              <a:t>Solution Demonstration</a:t>
            </a:r>
            <a:endParaRPr lang="en-US" sz="2800" i="1" dirty="0"/>
          </a:p>
          <a:p>
            <a:endParaRPr lang="en-US" dirty="0"/>
          </a:p>
          <a:p>
            <a:endParaRPr lang="en-US" dirty="0"/>
          </a:p>
          <a:p>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E024192D-1307-8949-9BB6-E8230B265473}"/>
              </a:ext>
            </a:extLst>
          </p:cNvPr>
          <p:cNvSpPr>
            <a:spLocks noGrp="1"/>
          </p:cNvSpPr>
          <p:nvPr>
            <p:ph type="sldNum" sz="quarter" idx="12"/>
          </p:nvPr>
        </p:nvSpPr>
        <p:spPr>
          <a:xfrm>
            <a:off x="11658600" y="6460498"/>
            <a:ext cx="533400" cy="387296"/>
          </a:xfrm>
        </p:spPr>
        <p:txBody>
          <a:bodyPr/>
          <a:lstStyle/>
          <a:p>
            <a:fld id="{6C5CE048-8E8E-3649-AD73-6AC656BFA1B7}" type="slidenum">
              <a:rPr lang="en-US" sz="2200" smtClean="0"/>
              <a:t>51</a:t>
            </a:fld>
            <a:endParaRPr lang="en-US" sz="2200"/>
          </a:p>
        </p:txBody>
      </p:sp>
      <p:pic>
        <p:nvPicPr>
          <p:cNvPr id="6" name="Picture 5">
            <a:extLst>
              <a:ext uri="{FF2B5EF4-FFF2-40B4-BE49-F238E27FC236}">
                <a16:creationId xmlns:a16="http://schemas.microsoft.com/office/drawing/2014/main" id="{19205F9E-6B50-AB4A-B98A-F8AF37A8C2BA}"/>
              </a:ext>
            </a:extLst>
          </p:cNvPr>
          <p:cNvPicPr>
            <a:picLocks noChangeAspect="1"/>
          </p:cNvPicPr>
          <p:nvPr/>
        </p:nvPicPr>
        <p:blipFill>
          <a:blip r:embed="rId3"/>
          <a:stretch>
            <a:fillRect/>
          </a:stretch>
        </p:blipFill>
        <p:spPr>
          <a:xfrm>
            <a:off x="0" y="6487518"/>
            <a:ext cx="874643" cy="370482"/>
          </a:xfrm>
          <a:prstGeom prst="rect">
            <a:avLst/>
          </a:prstGeom>
        </p:spPr>
      </p:pic>
    </p:spTree>
    <p:extLst>
      <p:ext uri="{BB962C8B-B14F-4D97-AF65-F5344CB8AC3E}">
        <p14:creationId xmlns:p14="http://schemas.microsoft.com/office/powerpoint/2010/main" val="351395169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6EB57C-9A5D-7847-992E-553A98031311}"/>
              </a:ext>
            </a:extLst>
          </p:cNvPr>
          <p:cNvSpPr>
            <a:spLocks noGrp="1"/>
          </p:cNvSpPr>
          <p:nvPr>
            <p:ph type="ctrTitle"/>
          </p:nvPr>
        </p:nvSpPr>
        <p:spPr>
          <a:xfrm>
            <a:off x="437321" y="598983"/>
            <a:ext cx="10641330" cy="2441546"/>
          </a:xfrm>
        </p:spPr>
        <p:txBody>
          <a:bodyPr anchor="ctr">
            <a:normAutofit/>
          </a:bodyPr>
          <a:lstStyle/>
          <a:p>
            <a:r>
              <a:rPr lang="en-US" dirty="0"/>
              <a:t>conclusion</a:t>
            </a:r>
          </a:p>
        </p:txBody>
      </p:sp>
      <p:sp>
        <p:nvSpPr>
          <p:cNvPr id="7" name="Subtitle 2">
            <a:extLst>
              <a:ext uri="{FF2B5EF4-FFF2-40B4-BE49-F238E27FC236}">
                <a16:creationId xmlns:a16="http://schemas.microsoft.com/office/drawing/2014/main" id="{C0E2DC70-02F9-9B45-8D5A-8CD340158510}"/>
              </a:ext>
            </a:extLst>
          </p:cNvPr>
          <p:cNvSpPr txBox="1">
            <a:spLocks/>
          </p:cNvSpPr>
          <p:nvPr/>
        </p:nvSpPr>
        <p:spPr>
          <a:xfrm>
            <a:off x="8822635" y="4964064"/>
            <a:ext cx="3200400" cy="1463040"/>
          </a:xfrm>
          <a:prstGeom prst="rect">
            <a:avLst/>
          </a:prstGeom>
        </p:spPr>
        <p:txBody>
          <a:bodyPr vert="horz" lIns="91440" tIns="45720" rIns="91440" bIns="45720" rtlCol="0" anchor="ctr">
            <a:normAutofit/>
          </a:bodyPr>
          <a:lstStyle>
            <a:lvl1pPr marL="0" indent="0" algn="l" defTabSz="914400" rtl="0" eaLnBrk="1" latinLnBrk="0" hangingPunct="1">
              <a:lnSpc>
                <a:spcPct val="100000"/>
              </a:lnSpc>
              <a:spcBef>
                <a:spcPts val="0"/>
              </a:spcBef>
              <a:spcAft>
                <a:spcPts val="200"/>
              </a:spcAft>
              <a:buClr>
                <a:schemeClr val="accent2"/>
              </a:buClr>
              <a:buSzPct val="100000"/>
              <a:buFont typeface="Tw Cen MT" panose="020B0602020104020603" pitchFamily="34" charset="0"/>
              <a:buNone/>
              <a:defRPr sz="1800" kern="1200">
                <a:solidFill>
                  <a:schemeClr val="tx1">
                    <a:lumMod val="90000"/>
                    <a:lumOff val="10000"/>
                  </a:schemeClr>
                </a:solidFill>
                <a:latin typeface="+mn-lt"/>
                <a:ea typeface="+mn-ea"/>
                <a:cs typeface="+mn-cs"/>
              </a:defRPr>
            </a:lvl1pPr>
            <a:lvl2pPr marL="457200" indent="0" algn="ctr" defTabSz="914400" rtl="0" eaLnBrk="1" latinLnBrk="0" hangingPunct="1">
              <a:lnSpc>
                <a:spcPct val="90000"/>
              </a:lnSpc>
              <a:spcBef>
                <a:spcPts val="200"/>
              </a:spcBef>
              <a:spcAft>
                <a:spcPts val="400"/>
              </a:spcAft>
              <a:buClr>
                <a:schemeClr val="accent2"/>
              </a:buClr>
              <a:buFont typeface="Wingdings 3" pitchFamily="18" charset="2"/>
              <a:buNone/>
              <a:defRPr sz="1800" kern="1200">
                <a:solidFill>
                  <a:schemeClr val="tx1"/>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2"/>
              </a:buClr>
              <a:buFont typeface="Wingdings 3" pitchFamily="18" charset="2"/>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2"/>
              </a:buClr>
              <a:buFont typeface="Wingdings 3" pitchFamily="18" charset="2"/>
              <a:buNone/>
              <a:defRPr sz="1800" kern="1200">
                <a:solidFill>
                  <a:schemeClr val="tx1"/>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2"/>
              </a:buClr>
              <a:buFont typeface="Wingdings 3" pitchFamily="18" charset="2"/>
              <a:buNone/>
              <a:defRPr sz="1800" kern="1200">
                <a:solidFill>
                  <a:schemeClr val="tx1"/>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2"/>
              </a:buClr>
              <a:buFont typeface="Wingdings 3" pitchFamily="18" charset="2"/>
              <a:buNone/>
              <a:defRPr sz="1800" kern="1200">
                <a:solidFill>
                  <a:schemeClr val="tx1"/>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2"/>
              </a:buClr>
              <a:buFont typeface="Wingdings 3" pitchFamily="18" charset="2"/>
              <a:buNone/>
              <a:defRPr sz="1800" kern="1200">
                <a:solidFill>
                  <a:schemeClr val="tx1"/>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2"/>
              </a:buClr>
              <a:buFont typeface="Wingdings 3" pitchFamily="18" charset="2"/>
              <a:buNone/>
              <a:defRPr sz="1800" kern="1200">
                <a:solidFill>
                  <a:schemeClr val="tx1"/>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2"/>
              </a:buClr>
              <a:buFont typeface="Wingdings 3" pitchFamily="18" charset="2"/>
              <a:buNone/>
              <a:defRPr sz="1800" kern="1200">
                <a:solidFill>
                  <a:schemeClr val="tx1"/>
                </a:solidFill>
                <a:latin typeface="+mn-lt"/>
                <a:ea typeface="+mn-ea"/>
                <a:cs typeface="+mn-cs"/>
              </a:defRPr>
            </a:lvl9pPr>
          </a:lstStyle>
          <a:p>
            <a:r>
              <a:rPr lang="en-US" dirty="0">
                <a:solidFill>
                  <a:schemeClr val="bg1"/>
                </a:solidFill>
              </a:rPr>
              <a:t>SECTION 8</a:t>
            </a:r>
          </a:p>
        </p:txBody>
      </p:sp>
      <p:pic>
        <p:nvPicPr>
          <p:cNvPr id="8" name="Picture 7">
            <a:extLst>
              <a:ext uri="{FF2B5EF4-FFF2-40B4-BE49-F238E27FC236}">
                <a16:creationId xmlns:a16="http://schemas.microsoft.com/office/drawing/2014/main" id="{D28A8B08-CBDD-194B-96E6-0A7C647EFE53}"/>
              </a:ext>
            </a:extLst>
          </p:cNvPr>
          <p:cNvPicPr>
            <a:picLocks noChangeAspect="1"/>
          </p:cNvPicPr>
          <p:nvPr/>
        </p:nvPicPr>
        <p:blipFill>
          <a:blip r:embed="rId2"/>
          <a:stretch>
            <a:fillRect/>
          </a:stretch>
        </p:blipFill>
        <p:spPr>
          <a:xfrm>
            <a:off x="0" y="6487518"/>
            <a:ext cx="874643" cy="370482"/>
          </a:xfrm>
          <a:prstGeom prst="rect">
            <a:avLst/>
          </a:prstGeom>
        </p:spPr>
      </p:pic>
    </p:spTree>
    <p:extLst>
      <p:ext uri="{BB962C8B-B14F-4D97-AF65-F5344CB8AC3E}">
        <p14:creationId xmlns:p14="http://schemas.microsoft.com/office/powerpoint/2010/main" val="226967377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6FD98-3A34-A947-BFA3-D177B73A4D01}"/>
              </a:ext>
            </a:extLst>
          </p:cNvPr>
          <p:cNvSpPr>
            <a:spLocks noGrp="1"/>
          </p:cNvSpPr>
          <p:nvPr>
            <p:ph type="title"/>
          </p:nvPr>
        </p:nvSpPr>
        <p:spPr/>
        <p:txBody>
          <a:bodyPr/>
          <a:lstStyle/>
          <a:p>
            <a:r>
              <a:rPr lang="en-US" dirty="0"/>
              <a:t>What next?</a:t>
            </a:r>
          </a:p>
        </p:txBody>
      </p:sp>
      <p:sp>
        <p:nvSpPr>
          <p:cNvPr id="4" name="Slide Number Placeholder 3">
            <a:extLst>
              <a:ext uri="{FF2B5EF4-FFF2-40B4-BE49-F238E27FC236}">
                <a16:creationId xmlns:a16="http://schemas.microsoft.com/office/drawing/2014/main" id="{3BAD962C-8670-944C-87CA-C97B75E65F23}"/>
              </a:ext>
            </a:extLst>
          </p:cNvPr>
          <p:cNvSpPr>
            <a:spLocks noGrp="1"/>
          </p:cNvSpPr>
          <p:nvPr>
            <p:ph type="sldNum" sz="quarter" idx="12"/>
          </p:nvPr>
        </p:nvSpPr>
        <p:spPr>
          <a:xfrm>
            <a:off x="11123974" y="6323339"/>
            <a:ext cx="973666" cy="534661"/>
          </a:xfrm>
        </p:spPr>
        <p:txBody>
          <a:bodyPr/>
          <a:lstStyle/>
          <a:p>
            <a:fld id="{6C5CE048-8E8E-3649-AD73-6AC656BFA1B7}" type="slidenum">
              <a:rPr lang="en-US" sz="2200" smtClean="0"/>
              <a:t>53</a:t>
            </a:fld>
            <a:endParaRPr lang="en-US" sz="2200" dirty="0"/>
          </a:p>
        </p:txBody>
      </p:sp>
      <p:pic>
        <p:nvPicPr>
          <p:cNvPr id="25" name="Picture 24">
            <a:extLst>
              <a:ext uri="{FF2B5EF4-FFF2-40B4-BE49-F238E27FC236}">
                <a16:creationId xmlns:a16="http://schemas.microsoft.com/office/drawing/2014/main" id="{D2E7FA88-E2DF-D248-B0D6-F78DA2ABBF55}"/>
              </a:ext>
            </a:extLst>
          </p:cNvPr>
          <p:cNvPicPr>
            <a:picLocks noChangeAspect="1"/>
          </p:cNvPicPr>
          <p:nvPr/>
        </p:nvPicPr>
        <p:blipFill>
          <a:blip r:embed="rId2"/>
          <a:stretch>
            <a:fillRect/>
          </a:stretch>
        </p:blipFill>
        <p:spPr>
          <a:xfrm>
            <a:off x="0" y="6487518"/>
            <a:ext cx="874643" cy="370482"/>
          </a:xfrm>
          <a:prstGeom prst="rect">
            <a:avLst/>
          </a:prstGeom>
        </p:spPr>
      </p:pic>
      <p:pic>
        <p:nvPicPr>
          <p:cNvPr id="29" name="Picture 28">
            <a:extLst>
              <a:ext uri="{FF2B5EF4-FFF2-40B4-BE49-F238E27FC236}">
                <a16:creationId xmlns:a16="http://schemas.microsoft.com/office/drawing/2014/main" id="{46E24823-ECEA-054D-82CD-1166D347C51E}"/>
              </a:ext>
            </a:extLst>
          </p:cNvPr>
          <p:cNvPicPr>
            <a:picLocks noChangeAspect="1"/>
          </p:cNvPicPr>
          <p:nvPr/>
        </p:nvPicPr>
        <p:blipFill>
          <a:blip r:embed="rId3"/>
          <a:stretch>
            <a:fillRect/>
          </a:stretch>
        </p:blipFill>
        <p:spPr>
          <a:xfrm>
            <a:off x="3031313" y="1935396"/>
            <a:ext cx="8092661" cy="4552122"/>
          </a:xfrm>
          <a:prstGeom prst="rect">
            <a:avLst/>
          </a:prstGeom>
        </p:spPr>
      </p:pic>
      <p:sp>
        <p:nvSpPr>
          <p:cNvPr id="30" name="Left Brace 29">
            <a:extLst>
              <a:ext uri="{FF2B5EF4-FFF2-40B4-BE49-F238E27FC236}">
                <a16:creationId xmlns:a16="http://schemas.microsoft.com/office/drawing/2014/main" id="{FD2EDD9B-A0B9-F140-8766-6A53B1FC417E}"/>
              </a:ext>
            </a:extLst>
          </p:cNvPr>
          <p:cNvSpPr/>
          <p:nvPr/>
        </p:nvSpPr>
        <p:spPr>
          <a:xfrm>
            <a:off x="2425148" y="2782957"/>
            <a:ext cx="318052" cy="1073426"/>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TextBox 30">
            <a:extLst>
              <a:ext uri="{FF2B5EF4-FFF2-40B4-BE49-F238E27FC236}">
                <a16:creationId xmlns:a16="http://schemas.microsoft.com/office/drawing/2014/main" id="{EE756870-852E-B442-9F96-5230096573A6}"/>
              </a:ext>
            </a:extLst>
          </p:cNvPr>
          <p:cNvSpPr txBox="1"/>
          <p:nvPr/>
        </p:nvSpPr>
        <p:spPr>
          <a:xfrm>
            <a:off x="944338" y="2933053"/>
            <a:ext cx="1336753" cy="923330"/>
          </a:xfrm>
          <a:prstGeom prst="rect">
            <a:avLst/>
          </a:prstGeom>
          <a:noFill/>
        </p:spPr>
        <p:txBody>
          <a:bodyPr wrap="square" rtlCol="0">
            <a:spAutoFit/>
          </a:bodyPr>
          <a:lstStyle/>
          <a:p>
            <a:r>
              <a:rPr lang="en-US" dirty="0"/>
              <a:t>Concepts we learned today </a:t>
            </a:r>
          </a:p>
        </p:txBody>
      </p:sp>
      <p:sp>
        <p:nvSpPr>
          <p:cNvPr id="32" name="Left Brace 31">
            <a:extLst>
              <a:ext uri="{FF2B5EF4-FFF2-40B4-BE49-F238E27FC236}">
                <a16:creationId xmlns:a16="http://schemas.microsoft.com/office/drawing/2014/main" id="{135A95AA-06BF-6F48-8580-FD612D66CA1B}"/>
              </a:ext>
            </a:extLst>
          </p:cNvPr>
          <p:cNvSpPr/>
          <p:nvPr/>
        </p:nvSpPr>
        <p:spPr>
          <a:xfrm>
            <a:off x="2459384" y="3973481"/>
            <a:ext cx="234859" cy="2349858"/>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 name="TextBox 32">
            <a:extLst>
              <a:ext uri="{FF2B5EF4-FFF2-40B4-BE49-F238E27FC236}">
                <a16:creationId xmlns:a16="http://schemas.microsoft.com/office/drawing/2014/main" id="{CE0E485E-A658-BE43-91CD-B91D083D9C29}"/>
              </a:ext>
            </a:extLst>
          </p:cNvPr>
          <p:cNvSpPr txBox="1"/>
          <p:nvPr/>
        </p:nvSpPr>
        <p:spPr>
          <a:xfrm>
            <a:off x="978574" y="4750314"/>
            <a:ext cx="1336753" cy="646331"/>
          </a:xfrm>
          <a:prstGeom prst="rect">
            <a:avLst/>
          </a:prstGeom>
          <a:noFill/>
        </p:spPr>
        <p:txBody>
          <a:bodyPr wrap="square" rtlCol="0">
            <a:spAutoFit/>
          </a:bodyPr>
          <a:lstStyle/>
          <a:p>
            <a:r>
              <a:rPr lang="en-US" dirty="0"/>
              <a:t>Remaining concepts</a:t>
            </a:r>
          </a:p>
        </p:txBody>
      </p:sp>
    </p:spTree>
    <p:extLst>
      <p:ext uri="{BB962C8B-B14F-4D97-AF65-F5344CB8AC3E}">
        <p14:creationId xmlns:p14="http://schemas.microsoft.com/office/powerpoint/2010/main" val="140217458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6FD98-3A34-A947-BFA3-D177B73A4D01}"/>
              </a:ext>
            </a:extLst>
          </p:cNvPr>
          <p:cNvSpPr>
            <a:spLocks noGrp="1"/>
          </p:cNvSpPr>
          <p:nvPr>
            <p:ph type="title"/>
          </p:nvPr>
        </p:nvSpPr>
        <p:spPr/>
        <p:txBody>
          <a:bodyPr/>
          <a:lstStyle/>
          <a:p>
            <a:r>
              <a:rPr lang="en-US" dirty="0"/>
              <a:t>What next?</a:t>
            </a:r>
          </a:p>
        </p:txBody>
      </p:sp>
      <p:sp>
        <p:nvSpPr>
          <p:cNvPr id="3" name="Content Placeholder 2">
            <a:extLst>
              <a:ext uri="{FF2B5EF4-FFF2-40B4-BE49-F238E27FC236}">
                <a16:creationId xmlns:a16="http://schemas.microsoft.com/office/drawing/2014/main" id="{F52E4BD4-BAF2-0947-B81B-973D32DA287E}"/>
              </a:ext>
            </a:extLst>
          </p:cNvPr>
          <p:cNvSpPr>
            <a:spLocks noGrp="1"/>
          </p:cNvSpPr>
          <p:nvPr>
            <p:ph idx="1"/>
          </p:nvPr>
        </p:nvSpPr>
        <p:spPr>
          <a:xfrm>
            <a:off x="581192" y="2180496"/>
            <a:ext cx="5965457" cy="4518478"/>
          </a:xfrm>
        </p:spPr>
        <p:txBody>
          <a:bodyPr anchor="t">
            <a:normAutofit fontScale="92500" lnSpcReduction="20000"/>
          </a:bodyPr>
          <a:lstStyle/>
          <a:p>
            <a:r>
              <a:rPr lang="en-US" dirty="0"/>
              <a:t>Read books</a:t>
            </a:r>
          </a:p>
          <a:p>
            <a:r>
              <a:rPr lang="en-US" dirty="0"/>
              <a:t>Get a mentor</a:t>
            </a:r>
          </a:p>
          <a:p>
            <a:r>
              <a:rPr lang="en-US" dirty="0"/>
              <a:t>So many free online resource! (</a:t>
            </a:r>
            <a:r>
              <a:rPr lang="en-US" dirty="0" err="1"/>
              <a:t>Cybrary</a:t>
            </a:r>
            <a:r>
              <a:rPr lang="en-US" dirty="0"/>
              <a:t>, </a:t>
            </a:r>
            <a:r>
              <a:rPr lang="en-US" dirty="0" err="1"/>
              <a:t>coursera</a:t>
            </a:r>
            <a:r>
              <a:rPr lang="en-US" dirty="0"/>
              <a:t>, MIT open courseware, etc.)</a:t>
            </a:r>
          </a:p>
          <a:p>
            <a:r>
              <a:rPr lang="en-US" dirty="0"/>
              <a:t>Practice on intentionally vulnerable web applications</a:t>
            </a:r>
          </a:p>
          <a:p>
            <a:r>
              <a:rPr lang="en-US" dirty="0"/>
              <a:t>Participate in CTF competitions</a:t>
            </a:r>
          </a:p>
          <a:p>
            <a:r>
              <a:rPr lang="en-US" dirty="0"/>
              <a:t>Attend conferences</a:t>
            </a:r>
          </a:p>
          <a:p>
            <a:r>
              <a:rPr lang="en-US" dirty="0"/>
              <a:t>Contribute to open-source security projects</a:t>
            </a:r>
          </a:p>
          <a:p>
            <a:r>
              <a:rPr lang="en-US" dirty="0"/>
              <a:t>Apply to security jobs (Even if you don’t have all the qualifications. Most people don’t!)</a:t>
            </a:r>
          </a:p>
          <a:p>
            <a:r>
              <a:rPr lang="en-US" dirty="0"/>
              <a:t>Take life one step at a time. You can do this!</a:t>
            </a:r>
          </a:p>
          <a:p>
            <a:endParaRPr lang="en-US" dirty="0"/>
          </a:p>
          <a:p>
            <a:pPr marL="0" indent="0" algn="ctr">
              <a:buNone/>
            </a:pPr>
            <a:r>
              <a:rPr lang="en-US" sz="2400" b="1" dirty="0"/>
              <a:t>     </a:t>
            </a:r>
          </a:p>
          <a:p>
            <a:pPr marL="0" indent="0" algn="ctr">
              <a:buNone/>
            </a:pPr>
            <a:endParaRPr lang="en-US" sz="2400" b="1" dirty="0"/>
          </a:p>
        </p:txBody>
      </p:sp>
      <p:sp>
        <p:nvSpPr>
          <p:cNvPr id="4" name="Slide Number Placeholder 3">
            <a:extLst>
              <a:ext uri="{FF2B5EF4-FFF2-40B4-BE49-F238E27FC236}">
                <a16:creationId xmlns:a16="http://schemas.microsoft.com/office/drawing/2014/main" id="{3BAD962C-8670-944C-87CA-C97B75E65F23}"/>
              </a:ext>
            </a:extLst>
          </p:cNvPr>
          <p:cNvSpPr>
            <a:spLocks noGrp="1"/>
          </p:cNvSpPr>
          <p:nvPr>
            <p:ph type="sldNum" sz="quarter" idx="12"/>
          </p:nvPr>
        </p:nvSpPr>
        <p:spPr>
          <a:xfrm>
            <a:off x="11123974" y="6323339"/>
            <a:ext cx="973666" cy="534661"/>
          </a:xfrm>
        </p:spPr>
        <p:txBody>
          <a:bodyPr/>
          <a:lstStyle/>
          <a:p>
            <a:fld id="{6C5CE048-8E8E-3649-AD73-6AC656BFA1B7}" type="slidenum">
              <a:rPr lang="en-US" sz="2200" smtClean="0"/>
              <a:t>54</a:t>
            </a:fld>
            <a:endParaRPr lang="en-US" sz="2200" dirty="0"/>
          </a:p>
        </p:txBody>
      </p:sp>
      <p:pic>
        <p:nvPicPr>
          <p:cNvPr id="7" name="Picture 6">
            <a:extLst>
              <a:ext uri="{FF2B5EF4-FFF2-40B4-BE49-F238E27FC236}">
                <a16:creationId xmlns:a16="http://schemas.microsoft.com/office/drawing/2014/main" id="{668FF312-7EE4-4E47-AA6D-CB0FAC365969}"/>
              </a:ext>
            </a:extLst>
          </p:cNvPr>
          <p:cNvPicPr>
            <a:picLocks noChangeAspect="1"/>
          </p:cNvPicPr>
          <p:nvPr/>
        </p:nvPicPr>
        <p:blipFill>
          <a:blip r:embed="rId2"/>
          <a:stretch>
            <a:fillRect/>
          </a:stretch>
        </p:blipFill>
        <p:spPr>
          <a:xfrm>
            <a:off x="6556773" y="1900314"/>
            <a:ext cx="1695450" cy="2126595"/>
          </a:xfrm>
          <a:prstGeom prst="rect">
            <a:avLst/>
          </a:prstGeom>
        </p:spPr>
      </p:pic>
      <p:pic>
        <p:nvPicPr>
          <p:cNvPr id="14" name="Picture 13">
            <a:extLst>
              <a:ext uri="{FF2B5EF4-FFF2-40B4-BE49-F238E27FC236}">
                <a16:creationId xmlns:a16="http://schemas.microsoft.com/office/drawing/2014/main" id="{0163823E-0679-C940-8D57-5EA8360E05C9}"/>
              </a:ext>
            </a:extLst>
          </p:cNvPr>
          <p:cNvPicPr>
            <a:picLocks noChangeAspect="1"/>
          </p:cNvPicPr>
          <p:nvPr/>
        </p:nvPicPr>
        <p:blipFill>
          <a:blip r:embed="rId3"/>
          <a:stretch>
            <a:fillRect/>
          </a:stretch>
        </p:blipFill>
        <p:spPr>
          <a:xfrm>
            <a:off x="8252223" y="1900314"/>
            <a:ext cx="1604082" cy="2126595"/>
          </a:xfrm>
          <a:prstGeom prst="rect">
            <a:avLst/>
          </a:prstGeom>
        </p:spPr>
      </p:pic>
      <p:pic>
        <p:nvPicPr>
          <p:cNvPr id="18" name="Picture 17">
            <a:extLst>
              <a:ext uri="{FF2B5EF4-FFF2-40B4-BE49-F238E27FC236}">
                <a16:creationId xmlns:a16="http://schemas.microsoft.com/office/drawing/2014/main" id="{0AA34C05-6C9A-D14F-A8DD-D16C9650535E}"/>
              </a:ext>
            </a:extLst>
          </p:cNvPr>
          <p:cNvPicPr>
            <a:picLocks noChangeAspect="1"/>
          </p:cNvPicPr>
          <p:nvPr/>
        </p:nvPicPr>
        <p:blipFill>
          <a:blip r:embed="rId4"/>
          <a:stretch>
            <a:fillRect/>
          </a:stretch>
        </p:blipFill>
        <p:spPr>
          <a:xfrm>
            <a:off x="6546650" y="4019647"/>
            <a:ext cx="1715697" cy="2162492"/>
          </a:xfrm>
          <a:prstGeom prst="rect">
            <a:avLst/>
          </a:prstGeom>
        </p:spPr>
      </p:pic>
      <p:pic>
        <p:nvPicPr>
          <p:cNvPr id="20" name="Picture 19">
            <a:extLst>
              <a:ext uri="{FF2B5EF4-FFF2-40B4-BE49-F238E27FC236}">
                <a16:creationId xmlns:a16="http://schemas.microsoft.com/office/drawing/2014/main" id="{FB966998-0071-F74F-9A81-F2E3BAC770B0}"/>
              </a:ext>
            </a:extLst>
          </p:cNvPr>
          <p:cNvPicPr>
            <a:picLocks noChangeAspect="1"/>
          </p:cNvPicPr>
          <p:nvPr/>
        </p:nvPicPr>
        <p:blipFill>
          <a:blip r:embed="rId5"/>
          <a:stretch>
            <a:fillRect/>
          </a:stretch>
        </p:blipFill>
        <p:spPr>
          <a:xfrm>
            <a:off x="8231876" y="3988570"/>
            <a:ext cx="1624429" cy="2193569"/>
          </a:xfrm>
          <a:prstGeom prst="rect">
            <a:avLst/>
          </a:prstGeom>
        </p:spPr>
      </p:pic>
      <p:pic>
        <p:nvPicPr>
          <p:cNvPr id="22" name="Picture 21">
            <a:extLst>
              <a:ext uri="{FF2B5EF4-FFF2-40B4-BE49-F238E27FC236}">
                <a16:creationId xmlns:a16="http://schemas.microsoft.com/office/drawing/2014/main" id="{66C4CDC2-FD50-004F-90E8-455629BB48B9}"/>
              </a:ext>
            </a:extLst>
          </p:cNvPr>
          <p:cNvPicPr>
            <a:picLocks noChangeAspect="1"/>
          </p:cNvPicPr>
          <p:nvPr/>
        </p:nvPicPr>
        <p:blipFill>
          <a:blip r:embed="rId6"/>
          <a:stretch>
            <a:fillRect/>
          </a:stretch>
        </p:blipFill>
        <p:spPr>
          <a:xfrm>
            <a:off x="9856305" y="1900314"/>
            <a:ext cx="1434547" cy="2119333"/>
          </a:xfrm>
          <a:prstGeom prst="rect">
            <a:avLst/>
          </a:prstGeom>
        </p:spPr>
      </p:pic>
      <p:pic>
        <p:nvPicPr>
          <p:cNvPr id="24" name="Picture 23">
            <a:extLst>
              <a:ext uri="{FF2B5EF4-FFF2-40B4-BE49-F238E27FC236}">
                <a16:creationId xmlns:a16="http://schemas.microsoft.com/office/drawing/2014/main" id="{3EE83F73-2A3B-8A45-8F0C-A34710B9B365}"/>
              </a:ext>
            </a:extLst>
          </p:cNvPr>
          <p:cNvPicPr>
            <a:picLocks noChangeAspect="1"/>
          </p:cNvPicPr>
          <p:nvPr/>
        </p:nvPicPr>
        <p:blipFill>
          <a:blip r:embed="rId7"/>
          <a:stretch>
            <a:fillRect/>
          </a:stretch>
        </p:blipFill>
        <p:spPr>
          <a:xfrm>
            <a:off x="9856306" y="3976790"/>
            <a:ext cx="1427352" cy="2205350"/>
          </a:xfrm>
          <a:prstGeom prst="rect">
            <a:avLst/>
          </a:prstGeom>
        </p:spPr>
      </p:pic>
      <p:pic>
        <p:nvPicPr>
          <p:cNvPr id="25" name="Picture 24">
            <a:extLst>
              <a:ext uri="{FF2B5EF4-FFF2-40B4-BE49-F238E27FC236}">
                <a16:creationId xmlns:a16="http://schemas.microsoft.com/office/drawing/2014/main" id="{D2E7FA88-E2DF-D248-B0D6-F78DA2ABBF55}"/>
              </a:ext>
            </a:extLst>
          </p:cNvPr>
          <p:cNvPicPr>
            <a:picLocks noChangeAspect="1"/>
          </p:cNvPicPr>
          <p:nvPr/>
        </p:nvPicPr>
        <p:blipFill>
          <a:blip r:embed="rId8"/>
          <a:stretch>
            <a:fillRect/>
          </a:stretch>
        </p:blipFill>
        <p:spPr>
          <a:xfrm>
            <a:off x="0" y="6487518"/>
            <a:ext cx="874643" cy="370482"/>
          </a:xfrm>
          <a:prstGeom prst="rect">
            <a:avLst/>
          </a:prstGeom>
        </p:spPr>
      </p:pic>
    </p:spTree>
    <p:extLst>
      <p:ext uri="{BB962C8B-B14F-4D97-AF65-F5344CB8AC3E}">
        <p14:creationId xmlns:p14="http://schemas.microsoft.com/office/powerpoint/2010/main" val="325664305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6FD98-3A34-A947-BFA3-D177B73A4D01}"/>
              </a:ext>
            </a:extLst>
          </p:cNvPr>
          <p:cNvSpPr>
            <a:spLocks noGrp="1"/>
          </p:cNvSpPr>
          <p:nvPr>
            <p:ph type="title"/>
          </p:nvPr>
        </p:nvSpPr>
        <p:spPr/>
        <p:txBody>
          <a:bodyPr/>
          <a:lstStyle/>
          <a:p>
            <a:r>
              <a:rPr lang="en-US" dirty="0"/>
              <a:t>Get in Touch!</a:t>
            </a:r>
          </a:p>
        </p:txBody>
      </p:sp>
      <p:sp>
        <p:nvSpPr>
          <p:cNvPr id="3" name="Content Placeholder 2">
            <a:extLst>
              <a:ext uri="{FF2B5EF4-FFF2-40B4-BE49-F238E27FC236}">
                <a16:creationId xmlns:a16="http://schemas.microsoft.com/office/drawing/2014/main" id="{F52E4BD4-BAF2-0947-B81B-973D32DA287E}"/>
              </a:ext>
            </a:extLst>
          </p:cNvPr>
          <p:cNvSpPr>
            <a:spLocks noGrp="1"/>
          </p:cNvSpPr>
          <p:nvPr>
            <p:ph idx="1"/>
          </p:nvPr>
        </p:nvSpPr>
        <p:spPr/>
        <p:txBody>
          <a:bodyPr anchor="t"/>
          <a:lstStyle/>
          <a:p>
            <a:pPr marL="0" indent="0" algn="ctr">
              <a:buNone/>
            </a:pPr>
            <a:endParaRPr lang="en-US" dirty="0"/>
          </a:p>
          <a:p>
            <a:pPr marL="0" indent="0" algn="ctr">
              <a:buNone/>
            </a:pPr>
            <a:r>
              <a:rPr lang="en-US" sz="2400" b="1" dirty="0"/>
              <a:t>     </a:t>
            </a:r>
          </a:p>
          <a:p>
            <a:pPr marL="0" indent="0" algn="ctr">
              <a:buNone/>
            </a:pPr>
            <a:endParaRPr lang="en-US" sz="2400" b="1" dirty="0"/>
          </a:p>
        </p:txBody>
      </p:sp>
      <p:sp>
        <p:nvSpPr>
          <p:cNvPr id="4" name="Slide Number Placeholder 3">
            <a:extLst>
              <a:ext uri="{FF2B5EF4-FFF2-40B4-BE49-F238E27FC236}">
                <a16:creationId xmlns:a16="http://schemas.microsoft.com/office/drawing/2014/main" id="{3BAD962C-8670-944C-87CA-C97B75E65F23}"/>
              </a:ext>
            </a:extLst>
          </p:cNvPr>
          <p:cNvSpPr>
            <a:spLocks noGrp="1"/>
          </p:cNvSpPr>
          <p:nvPr>
            <p:ph type="sldNum" sz="quarter" idx="12"/>
          </p:nvPr>
        </p:nvSpPr>
        <p:spPr>
          <a:xfrm>
            <a:off x="11123974" y="6323339"/>
            <a:ext cx="973666" cy="534661"/>
          </a:xfrm>
        </p:spPr>
        <p:txBody>
          <a:bodyPr/>
          <a:lstStyle/>
          <a:p>
            <a:fld id="{6C5CE048-8E8E-3649-AD73-6AC656BFA1B7}" type="slidenum">
              <a:rPr lang="en-US" sz="2200" smtClean="0"/>
              <a:t>55</a:t>
            </a:fld>
            <a:endParaRPr lang="en-US" sz="2200" dirty="0"/>
          </a:p>
        </p:txBody>
      </p:sp>
      <p:pic>
        <p:nvPicPr>
          <p:cNvPr id="6" name="Picture 5">
            <a:extLst>
              <a:ext uri="{FF2B5EF4-FFF2-40B4-BE49-F238E27FC236}">
                <a16:creationId xmlns:a16="http://schemas.microsoft.com/office/drawing/2014/main" id="{E69064EC-BD95-6946-903F-2BB95B144D15}"/>
              </a:ext>
            </a:extLst>
          </p:cNvPr>
          <p:cNvPicPr>
            <a:picLocks noChangeAspect="1"/>
          </p:cNvPicPr>
          <p:nvPr/>
        </p:nvPicPr>
        <p:blipFill>
          <a:blip r:embed="rId2"/>
          <a:stretch>
            <a:fillRect/>
          </a:stretch>
        </p:blipFill>
        <p:spPr>
          <a:xfrm>
            <a:off x="3734643" y="2470105"/>
            <a:ext cx="756463" cy="710417"/>
          </a:xfrm>
          <a:prstGeom prst="rect">
            <a:avLst/>
          </a:prstGeom>
        </p:spPr>
      </p:pic>
      <p:pic>
        <p:nvPicPr>
          <p:cNvPr id="8" name="Picture 7">
            <a:extLst>
              <a:ext uri="{FF2B5EF4-FFF2-40B4-BE49-F238E27FC236}">
                <a16:creationId xmlns:a16="http://schemas.microsoft.com/office/drawing/2014/main" id="{87FE75D4-F259-1A45-9454-0A921C7D1349}"/>
              </a:ext>
            </a:extLst>
          </p:cNvPr>
          <p:cNvPicPr>
            <a:picLocks noChangeAspect="1"/>
          </p:cNvPicPr>
          <p:nvPr/>
        </p:nvPicPr>
        <p:blipFill>
          <a:blip r:embed="rId3"/>
          <a:stretch>
            <a:fillRect/>
          </a:stretch>
        </p:blipFill>
        <p:spPr>
          <a:xfrm>
            <a:off x="3737475" y="3298062"/>
            <a:ext cx="753631" cy="733667"/>
          </a:xfrm>
          <a:prstGeom prst="rect">
            <a:avLst/>
          </a:prstGeom>
        </p:spPr>
      </p:pic>
      <p:sp>
        <p:nvSpPr>
          <p:cNvPr id="9" name="TextBox 8">
            <a:extLst>
              <a:ext uri="{FF2B5EF4-FFF2-40B4-BE49-F238E27FC236}">
                <a16:creationId xmlns:a16="http://schemas.microsoft.com/office/drawing/2014/main" id="{AFA41F75-E145-3347-8163-9F36F5378DC4}"/>
              </a:ext>
            </a:extLst>
          </p:cNvPr>
          <p:cNvSpPr txBox="1"/>
          <p:nvPr/>
        </p:nvSpPr>
        <p:spPr>
          <a:xfrm>
            <a:off x="4718560" y="3332184"/>
            <a:ext cx="3855736" cy="461665"/>
          </a:xfrm>
          <a:prstGeom prst="rect">
            <a:avLst/>
          </a:prstGeom>
          <a:noFill/>
        </p:spPr>
        <p:txBody>
          <a:bodyPr wrap="none" rtlCol="0">
            <a:spAutoFit/>
          </a:bodyPr>
          <a:lstStyle/>
          <a:p>
            <a:r>
              <a:rPr lang="en-US" sz="2400" b="1" dirty="0"/>
              <a:t>https://rkhal101.github.io/</a:t>
            </a:r>
          </a:p>
        </p:txBody>
      </p:sp>
      <p:sp>
        <p:nvSpPr>
          <p:cNvPr id="10" name="TextBox 9">
            <a:extLst>
              <a:ext uri="{FF2B5EF4-FFF2-40B4-BE49-F238E27FC236}">
                <a16:creationId xmlns:a16="http://schemas.microsoft.com/office/drawing/2014/main" id="{0A7B90DD-D21F-6345-9E50-CEA1DC909428}"/>
              </a:ext>
            </a:extLst>
          </p:cNvPr>
          <p:cNvSpPr txBox="1"/>
          <p:nvPr/>
        </p:nvSpPr>
        <p:spPr>
          <a:xfrm>
            <a:off x="4718560" y="2604445"/>
            <a:ext cx="1848583" cy="461665"/>
          </a:xfrm>
          <a:prstGeom prst="rect">
            <a:avLst/>
          </a:prstGeom>
          <a:noFill/>
        </p:spPr>
        <p:txBody>
          <a:bodyPr wrap="none" rtlCol="0">
            <a:spAutoFit/>
          </a:bodyPr>
          <a:lstStyle/>
          <a:p>
            <a:r>
              <a:rPr lang="en-US" sz="2400" b="1" dirty="0"/>
              <a:t>/ranakhalil1</a:t>
            </a:r>
          </a:p>
        </p:txBody>
      </p:sp>
      <p:pic>
        <p:nvPicPr>
          <p:cNvPr id="12" name="Picture 11">
            <a:extLst>
              <a:ext uri="{FF2B5EF4-FFF2-40B4-BE49-F238E27FC236}">
                <a16:creationId xmlns:a16="http://schemas.microsoft.com/office/drawing/2014/main" id="{FC3E82E9-7C5C-8C48-8A9D-46E38D4688BB}"/>
              </a:ext>
            </a:extLst>
          </p:cNvPr>
          <p:cNvPicPr>
            <a:picLocks noChangeAspect="1"/>
          </p:cNvPicPr>
          <p:nvPr/>
        </p:nvPicPr>
        <p:blipFill>
          <a:blip r:embed="rId4"/>
          <a:stretch>
            <a:fillRect/>
          </a:stretch>
        </p:blipFill>
        <p:spPr>
          <a:xfrm>
            <a:off x="3734643" y="4149269"/>
            <a:ext cx="786106" cy="780451"/>
          </a:xfrm>
          <a:prstGeom prst="rect">
            <a:avLst/>
          </a:prstGeom>
        </p:spPr>
      </p:pic>
      <p:sp>
        <p:nvSpPr>
          <p:cNvPr id="13" name="TextBox 12">
            <a:extLst>
              <a:ext uri="{FF2B5EF4-FFF2-40B4-BE49-F238E27FC236}">
                <a16:creationId xmlns:a16="http://schemas.microsoft.com/office/drawing/2014/main" id="{A4F1E28E-9E36-A94B-9AA8-44AE2B5AA92E}"/>
              </a:ext>
            </a:extLst>
          </p:cNvPr>
          <p:cNvSpPr txBox="1"/>
          <p:nvPr/>
        </p:nvSpPr>
        <p:spPr>
          <a:xfrm>
            <a:off x="4784844" y="4269150"/>
            <a:ext cx="2201244" cy="461665"/>
          </a:xfrm>
          <a:prstGeom prst="rect">
            <a:avLst/>
          </a:prstGeom>
          <a:noFill/>
        </p:spPr>
        <p:txBody>
          <a:bodyPr wrap="none" rtlCol="0">
            <a:spAutoFit/>
          </a:bodyPr>
          <a:lstStyle/>
          <a:p>
            <a:r>
              <a:rPr lang="en-US" sz="2400" b="1" dirty="0"/>
              <a:t>@rana__</a:t>
            </a:r>
            <a:r>
              <a:rPr lang="en-US" sz="2400" b="1" dirty="0" err="1"/>
              <a:t>khalil</a:t>
            </a:r>
            <a:endParaRPr lang="en-US" sz="2400" b="1" dirty="0"/>
          </a:p>
        </p:txBody>
      </p:sp>
      <p:pic>
        <p:nvPicPr>
          <p:cNvPr id="15" name="Picture 14">
            <a:extLst>
              <a:ext uri="{FF2B5EF4-FFF2-40B4-BE49-F238E27FC236}">
                <a16:creationId xmlns:a16="http://schemas.microsoft.com/office/drawing/2014/main" id="{2222A3A5-00E6-CF4E-A8E5-2D70A96832CD}"/>
              </a:ext>
            </a:extLst>
          </p:cNvPr>
          <p:cNvPicPr>
            <a:picLocks noChangeAspect="1"/>
          </p:cNvPicPr>
          <p:nvPr/>
        </p:nvPicPr>
        <p:blipFill>
          <a:blip r:embed="rId5"/>
          <a:stretch>
            <a:fillRect/>
          </a:stretch>
        </p:blipFill>
        <p:spPr>
          <a:xfrm>
            <a:off x="3734643" y="5047260"/>
            <a:ext cx="851112" cy="785181"/>
          </a:xfrm>
          <a:prstGeom prst="rect">
            <a:avLst/>
          </a:prstGeom>
        </p:spPr>
      </p:pic>
      <p:sp>
        <p:nvSpPr>
          <p:cNvPr id="16" name="TextBox 15">
            <a:extLst>
              <a:ext uri="{FF2B5EF4-FFF2-40B4-BE49-F238E27FC236}">
                <a16:creationId xmlns:a16="http://schemas.microsoft.com/office/drawing/2014/main" id="{9722D4C9-541B-3141-8041-2EA10E637BDF}"/>
              </a:ext>
            </a:extLst>
          </p:cNvPr>
          <p:cNvSpPr txBox="1"/>
          <p:nvPr/>
        </p:nvSpPr>
        <p:spPr>
          <a:xfrm>
            <a:off x="4885272" y="5206116"/>
            <a:ext cx="1515158" cy="461665"/>
          </a:xfrm>
          <a:prstGeom prst="rect">
            <a:avLst/>
          </a:prstGeom>
          <a:noFill/>
        </p:spPr>
        <p:txBody>
          <a:bodyPr wrap="none" rtlCol="0">
            <a:spAutoFit/>
          </a:bodyPr>
          <a:lstStyle/>
          <a:p>
            <a:r>
              <a:rPr lang="en-US" sz="2400" b="1" dirty="0"/>
              <a:t>/rkhal101</a:t>
            </a:r>
          </a:p>
        </p:txBody>
      </p:sp>
      <p:pic>
        <p:nvPicPr>
          <p:cNvPr id="17" name="Picture 16">
            <a:extLst>
              <a:ext uri="{FF2B5EF4-FFF2-40B4-BE49-F238E27FC236}">
                <a16:creationId xmlns:a16="http://schemas.microsoft.com/office/drawing/2014/main" id="{924CF54F-6800-B143-A7DA-62A3A175A3D2}"/>
              </a:ext>
            </a:extLst>
          </p:cNvPr>
          <p:cNvPicPr>
            <a:picLocks noChangeAspect="1"/>
          </p:cNvPicPr>
          <p:nvPr/>
        </p:nvPicPr>
        <p:blipFill>
          <a:blip r:embed="rId6"/>
          <a:stretch>
            <a:fillRect/>
          </a:stretch>
        </p:blipFill>
        <p:spPr>
          <a:xfrm>
            <a:off x="0" y="6487518"/>
            <a:ext cx="874643" cy="370482"/>
          </a:xfrm>
          <a:prstGeom prst="rect">
            <a:avLst/>
          </a:prstGeom>
        </p:spPr>
      </p:pic>
    </p:spTree>
    <p:extLst>
      <p:ext uri="{BB962C8B-B14F-4D97-AF65-F5344CB8AC3E}">
        <p14:creationId xmlns:p14="http://schemas.microsoft.com/office/powerpoint/2010/main" val="398323041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6FD98-3A34-A947-BFA3-D177B73A4D01}"/>
              </a:ext>
            </a:extLst>
          </p:cNvPr>
          <p:cNvSpPr>
            <a:spLocks noGrp="1"/>
          </p:cNvSpPr>
          <p:nvPr>
            <p:ph type="title"/>
          </p:nvPr>
        </p:nvSpPr>
        <p:spPr/>
        <p:txBody>
          <a:bodyPr/>
          <a:lstStyle/>
          <a:p>
            <a:r>
              <a:rPr lang="en-US" dirty="0"/>
              <a:t>Get in Touch!</a:t>
            </a:r>
          </a:p>
        </p:txBody>
      </p:sp>
      <p:sp>
        <p:nvSpPr>
          <p:cNvPr id="3" name="Content Placeholder 2">
            <a:extLst>
              <a:ext uri="{FF2B5EF4-FFF2-40B4-BE49-F238E27FC236}">
                <a16:creationId xmlns:a16="http://schemas.microsoft.com/office/drawing/2014/main" id="{F52E4BD4-BAF2-0947-B81B-973D32DA287E}"/>
              </a:ext>
            </a:extLst>
          </p:cNvPr>
          <p:cNvSpPr>
            <a:spLocks noGrp="1"/>
          </p:cNvSpPr>
          <p:nvPr>
            <p:ph idx="1"/>
          </p:nvPr>
        </p:nvSpPr>
        <p:spPr/>
        <p:txBody>
          <a:bodyPr anchor="t"/>
          <a:lstStyle/>
          <a:p>
            <a:pPr marL="0" indent="0" algn="ctr">
              <a:buNone/>
            </a:pPr>
            <a:endParaRPr lang="en-US" dirty="0"/>
          </a:p>
          <a:p>
            <a:pPr marL="0" indent="0" algn="ctr">
              <a:buNone/>
            </a:pPr>
            <a:r>
              <a:rPr lang="en-US" sz="2400" b="1" dirty="0"/>
              <a:t>     </a:t>
            </a:r>
          </a:p>
          <a:p>
            <a:pPr marL="0" indent="0" algn="ctr">
              <a:buNone/>
            </a:pPr>
            <a:endParaRPr lang="en-US" sz="2400" b="1" dirty="0"/>
          </a:p>
        </p:txBody>
      </p:sp>
      <p:sp>
        <p:nvSpPr>
          <p:cNvPr id="4" name="Slide Number Placeholder 3">
            <a:extLst>
              <a:ext uri="{FF2B5EF4-FFF2-40B4-BE49-F238E27FC236}">
                <a16:creationId xmlns:a16="http://schemas.microsoft.com/office/drawing/2014/main" id="{3BAD962C-8670-944C-87CA-C97B75E65F23}"/>
              </a:ext>
            </a:extLst>
          </p:cNvPr>
          <p:cNvSpPr>
            <a:spLocks noGrp="1"/>
          </p:cNvSpPr>
          <p:nvPr>
            <p:ph type="sldNum" sz="quarter" idx="12"/>
          </p:nvPr>
        </p:nvSpPr>
        <p:spPr>
          <a:xfrm>
            <a:off x="11123974" y="6323339"/>
            <a:ext cx="973666" cy="534661"/>
          </a:xfrm>
        </p:spPr>
        <p:txBody>
          <a:bodyPr/>
          <a:lstStyle/>
          <a:p>
            <a:fld id="{6C5CE048-8E8E-3649-AD73-6AC656BFA1B7}" type="slidenum">
              <a:rPr lang="en-US" sz="2200" smtClean="0"/>
              <a:t>56</a:t>
            </a:fld>
            <a:endParaRPr lang="en-US" sz="2200" dirty="0"/>
          </a:p>
        </p:txBody>
      </p:sp>
      <p:pic>
        <p:nvPicPr>
          <p:cNvPr id="7" name="Picture 6">
            <a:extLst>
              <a:ext uri="{FF2B5EF4-FFF2-40B4-BE49-F238E27FC236}">
                <a16:creationId xmlns:a16="http://schemas.microsoft.com/office/drawing/2014/main" id="{A788F99A-5E1F-854C-A4B6-2B17696C5DFF}"/>
              </a:ext>
            </a:extLst>
          </p:cNvPr>
          <p:cNvPicPr>
            <a:picLocks noChangeAspect="1"/>
          </p:cNvPicPr>
          <p:nvPr/>
        </p:nvPicPr>
        <p:blipFill>
          <a:blip r:embed="rId2"/>
          <a:stretch>
            <a:fillRect/>
          </a:stretch>
        </p:blipFill>
        <p:spPr>
          <a:xfrm>
            <a:off x="0" y="0"/>
            <a:ext cx="12192000" cy="6925786"/>
          </a:xfrm>
          <a:prstGeom prst="rect">
            <a:avLst/>
          </a:prstGeom>
        </p:spPr>
      </p:pic>
      <p:sp>
        <p:nvSpPr>
          <p:cNvPr id="17" name="TextBox 16">
            <a:extLst>
              <a:ext uri="{FF2B5EF4-FFF2-40B4-BE49-F238E27FC236}">
                <a16:creationId xmlns:a16="http://schemas.microsoft.com/office/drawing/2014/main" id="{889937F4-7E23-FD48-8F2E-596066B572A6}"/>
              </a:ext>
            </a:extLst>
          </p:cNvPr>
          <p:cNvSpPr txBox="1"/>
          <p:nvPr/>
        </p:nvSpPr>
        <p:spPr>
          <a:xfrm>
            <a:off x="214008" y="5005290"/>
            <a:ext cx="2957209" cy="1815882"/>
          </a:xfrm>
          <a:prstGeom prst="rect">
            <a:avLst/>
          </a:prstGeom>
          <a:noFill/>
        </p:spPr>
        <p:txBody>
          <a:bodyPr wrap="square" rtlCol="0">
            <a:spAutoFit/>
          </a:bodyPr>
          <a:lstStyle/>
          <a:p>
            <a:r>
              <a:rPr lang="en-US" sz="2800" dirty="0"/>
              <a:t>Laptop stickers generously donated by OWASP!</a:t>
            </a:r>
          </a:p>
        </p:txBody>
      </p:sp>
    </p:spTree>
    <p:extLst>
      <p:ext uri="{BB962C8B-B14F-4D97-AF65-F5344CB8AC3E}">
        <p14:creationId xmlns:p14="http://schemas.microsoft.com/office/powerpoint/2010/main" val="9448687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6EB57C-9A5D-7847-992E-553A98031311}"/>
              </a:ext>
            </a:extLst>
          </p:cNvPr>
          <p:cNvSpPr>
            <a:spLocks noGrp="1"/>
          </p:cNvSpPr>
          <p:nvPr>
            <p:ph type="ctrTitle"/>
          </p:nvPr>
        </p:nvSpPr>
        <p:spPr>
          <a:xfrm>
            <a:off x="437321" y="598983"/>
            <a:ext cx="10641330" cy="2441546"/>
          </a:xfrm>
        </p:spPr>
        <p:txBody>
          <a:bodyPr anchor="ctr">
            <a:normAutofit/>
          </a:bodyPr>
          <a:lstStyle/>
          <a:p>
            <a:r>
              <a:rPr lang="en-US" dirty="0"/>
              <a:t>INTRODUCTION</a:t>
            </a:r>
          </a:p>
        </p:txBody>
      </p:sp>
      <p:sp>
        <p:nvSpPr>
          <p:cNvPr id="7" name="Subtitle 2">
            <a:extLst>
              <a:ext uri="{FF2B5EF4-FFF2-40B4-BE49-F238E27FC236}">
                <a16:creationId xmlns:a16="http://schemas.microsoft.com/office/drawing/2014/main" id="{C0E2DC70-02F9-9B45-8D5A-8CD340158510}"/>
              </a:ext>
            </a:extLst>
          </p:cNvPr>
          <p:cNvSpPr txBox="1">
            <a:spLocks/>
          </p:cNvSpPr>
          <p:nvPr/>
        </p:nvSpPr>
        <p:spPr>
          <a:xfrm>
            <a:off x="8822635" y="4964064"/>
            <a:ext cx="3200400" cy="1463040"/>
          </a:xfrm>
          <a:prstGeom prst="rect">
            <a:avLst/>
          </a:prstGeom>
        </p:spPr>
        <p:txBody>
          <a:bodyPr vert="horz" lIns="91440" tIns="45720" rIns="91440" bIns="45720" rtlCol="0" anchor="ctr">
            <a:normAutofit/>
          </a:bodyPr>
          <a:lstStyle>
            <a:lvl1pPr marL="0" indent="0" algn="l" defTabSz="914400" rtl="0" eaLnBrk="1" latinLnBrk="0" hangingPunct="1">
              <a:lnSpc>
                <a:spcPct val="100000"/>
              </a:lnSpc>
              <a:spcBef>
                <a:spcPts val="0"/>
              </a:spcBef>
              <a:spcAft>
                <a:spcPts val="200"/>
              </a:spcAft>
              <a:buClr>
                <a:schemeClr val="accent2"/>
              </a:buClr>
              <a:buSzPct val="100000"/>
              <a:buFont typeface="Tw Cen MT" panose="020B0602020104020603" pitchFamily="34" charset="0"/>
              <a:buNone/>
              <a:defRPr sz="1800" kern="1200">
                <a:solidFill>
                  <a:schemeClr val="tx1">
                    <a:lumMod val="90000"/>
                    <a:lumOff val="10000"/>
                  </a:schemeClr>
                </a:solidFill>
                <a:latin typeface="+mn-lt"/>
                <a:ea typeface="+mn-ea"/>
                <a:cs typeface="+mn-cs"/>
              </a:defRPr>
            </a:lvl1pPr>
            <a:lvl2pPr marL="457200" indent="0" algn="ctr" defTabSz="914400" rtl="0" eaLnBrk="1" latinLnBrk="0" hangingPunct="1">
              <a:lnSpc>
                <a:spcPct val="90000"/>
              </a:lnSpc>
              <a:spcBef>
                <a:spcPts val="200"/>
              </a:spcBef>
              <a:spcAft>
                <a:spcPts val="400"/>
              </a:spcAft>
              <a:buClr>
                <a:schemeClr val="accent2"/>
              </a:buClr>
              <a:buFont typeface="Wingdings 3" pitchFamily="18" charset="2"/>
              <a:buNone/>
              <a:defRPr sz="1800" kern="1200">
                <a:solidFill>
                  <a:schemeClr val="tx1"/>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2"/>
              </a:buClr>
              <a:buFont typeface="Wingdings 3" pitchFamily="18" charset="2"/>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2"/>
              </a:buClr>
              <a:buFont typeface="Wingdings 3" pitchFamily="18" charset="2"/>
              <a:buNone/>
              <a:defRPr sz="1800" kern="1200">
                <a:solidFill>
                  <a:schemeClr val="tx1"/>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2"/>
              </a:buClr>
              <a:buFont typeface="Wingdings 3" pitchFamily="18" charset="2"/>
              <a:buNone/>
              <a:defRPr sz="1800" kern="1200">
                <a:solidFill>
                  <a:schemeClr val="tx1"/>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2"/>
              </a:buClr>
              <a:buFont typeface="Wingdings 3" pitchFamily="18" charset="2"/>
              <a:buNone/>
              <a:defRPr sz="1800" kern="1200">
                <a:solidFill>
                  <a:schemeClr val="tx1"/>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2"/>
              </a:buClr>
              <a:buFont typeface="Wingdings 3" pitchFamily="18" charset="2"/>
              <a:buNone/>
              <a:defRPr sz="1800" kern="1200">
                <a:solidFill>
                  <a:schemeClr val="tx1"/>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2"/>
              </a:buClr>
              <a:buFont typeface="Wingdings 3" pitchFamily="18" charset="2"/>
              <a:buNone/>
              <a:defRPr sz="1800" kern="1200">
                <a:solidFill>
                  <a:schemeClr val="tx1"/>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2"/>
              </a:buClr>
              <a:buFont typeface="Wingdings 3" pitchFamily="18" charset="2"/>
              <a:buNone/>
              <a:defRPr sz="1800" kern="1200">
                <a:solidFill>
                  <a:schemeClr val="tx1"/>
                </a:solidFill>
                <a:latin typeface="+mn-lt"/>
                <a:ea typeface="+mn-ea"/>
                <a:cs typeface="+mn-cs"/>
              </a:defRPr>
            </a:lvl9pPr>
          </a:lstStyle>
          <a:p>
            <a:r>
              <a:rPr lang="en-US" dirty="0">
                <a:solidFill>
                  <a:schemeClr val="bg1"/>
                </a:solidFill>
              </a:rPr>
              <a:t>SECTION 1</a:t>
            </a:r>
          </a:p>
        </p:txBody>
      </p:sp>
      <p:pic>
        <p:nvPicPr>
          <p:cNvPr id="8" name="Picture 7">
            <a:extLst>
              <a:ext uri="{FF2B5EF4-FFF2-40B4-BE49-F238E27FC236}">
                <a16:creationId xmlns:a16="http://schemas.microsoft.com/office/drawing/2014/main" id="{D28A8B08-CBDD-194B-96E6-0A7C647EFE53}"/>
              </a:ext>
            </a:extLst>
          </p:cNvPr>
          <p:cNvPicPr>
            <a:picLocks noChangeAspect="1"/>
          </p:cNvPicPr>
          <p:nvPr/>
        </p:nvPicPr>
        <p:blipFill>
          <a:blip r:embed="rId3"/>
          <a:stretch>
            <a:fillRect/>
          </a:stretch>
        </p:blipFill>
        <p:spPr>
          <a:xfrm>
            <a:off x="0" y="6487518"/>
            <a:ext cx="874643" cy="370482"/>
          </a:xfrm>
          <a:prstGeom prst="rect">
            <a:avLst/>
          </a:prstGeom>
        </p:spPr>
      </p:pic>
    </p:spTree>
    <p:extLst>
      <p:ext uri="{BB962C8B-B14F-4D97-AF65-F5344CB8AC3E}">
        <p14:creationId xmlns:p14="http://schemas.microsoft.com/office/powerpoint/2010/main" val="3607558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1A9C48-23E0-7E4D-B076-862776A45963}"/>
              </a:ext>
            </a:extLst>
          </p:cNvPr>
          <p:cNvSpPr>
            <a:spLocks noGrp="1"/>
          </p:cNvSpPr>
          <p:nvPr>
            <p:ph type="title"/>
          </p:nvPr>
        </p:nvSpPr>
        <p:spPr/>
        <p:txBody>
          <a:bodyPr/>
          <a:lstStyle/>
          <a:p>
            <a:r>
              <a:rPr lang="en-US" dirty="0"/>
              <a:t>Why the web?</a:t>
            </a:r>
          </a:p>
        </p:txBody>
      </p:sp>
      <p:sp>
        <p:nvSpPr>
          <p:cNvPr id="6" name="Slide Number Placeholder 5">
            <a:extLst>
              <a:ext uri="{FF2B5EF4-FFF2-40B4-BE49-F238E27FC236}">
                <a16:creationId xmlns:a16="http://schemas.microsoft.com/office/drawing/2014/main" id="{D9220048-E50C-344D-BB06-37245ECD51EA}"/>
              </a:ext>
            </a:extLst>
          </p:cNvPr>
          <p:cNvSpPr>
            <a:spLocks noGrp="1"/>
          </p:cNvSpPr>
          <p:nvPr>
            <p:ph type="sldNum" sz="quarter" idx="12"/>
          </p:nvPr>
        </p:nvSpPr>
        <p:spPr>
          <a:xfrm>
            <a:off x="11218334" y="6427104"/>
            <a:ext cx="973666" cy="274320"/>
          </a:xfrm>
        </p:spPr>
        <p:txBody>
          <a:bodyPr/>
          <a:lstStyle/>
          <a:p>
            <a:fld id="{6C5CE048-8E8E-3649-AD73-6AC656BFA1B7}" type="slidenum">
              <a:rPr lang="en-US" sz="2200" smtClean="0"/>
              <a:t>7</a:t>
            </a:fld>
            <a:endParaRPr lang="en-US" sz="2200" dirty="0"/>
          </a:p>
        </p:txBody>
      </p:sp>
      <p:pic>
        <p:nvPicPr>
          <p:cNvPr id="8" name="Picture 7">
            <a:extLst>
              <a:ext uri="{FF2B5EF4-FFF2-40B4-BE49-F238E27FC236}">
                <a16:creationId xmlns:a16="http://schemas.microsoft.com/office/drawing/2014/main" id="{AC567236-B3D6-374A-81B1-E0EBEAADCEB3}"/>
              </a:ext>
            </a:extLst>
          </p:cNvPr>
          <p:cNvPicPr>
            <a:picLocks noChangeAspect="1"/>
          </p:cNvPicPr>
          <p:nvPr/>
        </p:nvPicPr>
        <p:blipFill>
          <a:blip r:embed="rId3"/>
          <a:stretch>
            <a:fillRect/>
          </a:stretch>
        </p:blipFill>
        <p:spPr>
          <a:xfrm>
            <a:off x="0" y="6487518"/>
            <a:ext cx="874643" cy="370482"/>
          </a:xfrm>
          <a:prstGeom prst="rect">
            <a:avLst/>
          </a:prstGeom>
        </p:spPr>
      </p:pic>
      <p:sp>
        <p:nvSpPr>
          <p:cNvPr id="9" name="Content Placeholder 2">
            <a:extLst>
              <a:ext uri="{FF2B5EF4-FFF2-40B4-BE49-F238E27FC236}">
                <a16:creationId xmlns:a16="http://schemas.microsoft.com/office/drawing/2014/main" id="{1540F058-7E2E-CB48-88AB-0AAFC8FF7309}"/>
              </a:ext>
            </a:extLst>
          </p:cNvPr>
          <p:cNvSpPr txBox="1">
            <a:spLocks/>
          </p:cNvSpPr>
          <p:nvPr/>
        </p:nvSpPr>
        <p:spPr>
          <a:xfrm>
            <a:off x="581192" y="2180496"/>
            <a:ext cx="6594860" cy="3678303"/>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endParaRPr lang="en-US" dirty="0"/>
          </a:p>
        </p:txBody>
      </p:sp>
      <p:sp>
        <p:nvSpPr>
          <p:cNvPr id="4" name="Content Placeholder 3">
            <a:extLst>
              <a:ext uri="{FF2B5EF4-FFF2-40B4-BE49-F238E27FC236}">
                <a16:creationId xmlns:a16="http://schemas.microsoft.com/office/drawing/2014/main" id="{35B653EB-0409-BF4E-A317-335AE31F7107}"/>
              </a:ext>
            </a:extLst>
          </p:cNvPr>
          <p:cNvSpPr>
            <a:spLocks noGrp="1"/>
          </p:cNvSpPr>
          <p:nvPr>
            <p:ph idx="1"/>
          </p:nvPr>
        </p:nvSpPr>
        <p:spPr>
          <a:xfrm>
            <a:off x="581192" y="2180496"/>
            <a:ext cx="11029615" cy="4246608"/>
          </a:xfrm>
        </p:spPr>
        <p:txBody>
          <a:bodyPr anchor="t"/>
          <a:lstStyle/>
          <a:p>
            <a:r>
              <a:rPr lang="en-US" dirty="0"/>
              <a:t>Let’s look at some statistics:</a:t>
            </a:r>
          </a:p>
          <a:p>
            <a:pPr lvl="1"/>
            <a:r>
              <a:rPr lang="en-US" dirty="0"/>
              <a:t>Over 3.9 billion internet users in the world</a:t>
            </a:r>
          </a:p>
          <a:p>
            <a:pPr lvl="1"/>
            <a:r>
              <a:rPr lang="en-US" dirty="0"/>
              <a:t>Over 1.9 billion websites online</a:t>
            </a:r>
          </a:p>
          <a:p>
            <a:r>
              <a:rPr lang="en-US" dirty="0"/>
              <a:t>We use websites for everything: </a:t>
            </a:r>
            <a:r>
              <a:rPr lang="en-CA" dirty="0"/>
              <a:t>e-commerce, online banking to social networking, social media, etc.</a:t>
            </a:r>
          </a:p>
          <a:p>
            <a:r>
              <a:rPr lang="en-CA" dirty="0"/>
              <a:t>Web security has become a major concern for businesses. </a:t>
            </a:r>
          </a:p>
          <a:p>
            <a:r>
              <a:rPr lang="en-CA" dirty="0"/>
              <a:t>Recent example: Equifax. The breach exposed the personal information of 143 million US users and an estimated 100,000 Canadian users. </a:t>
            </a:r>
          </a:p>
          <a:p>
            <a:r>
              <a:rPr lang="en-CA" dirty="0"/>
              <a:t>According to Trustwave’s 2018 Global Security Report:</a:t>
            </a:r>
          </a:p>
          <a:p>
            <a:pPr lvl="1"/>
            <a:r>
              <a:rPr lang="en-CA" dirty="0"/>
              <a:t>100% of the web applications scanned by Trustwave displayed at least one vulnerability.</a:t>
            </a:r>
          </a:p>
          <a:p>
            <a:pPr lvl="1"/>
            <a:r>
              <a:rPr lang="en-CA" dirty="0"/>
              <a:t>Median number of 11 vulnerabilities detected per application. </a:t>
            </a:r>
          </a:p>
          <a:p>
            <a:pPr lvl="1"/>
            <a:endParaRPr lang="en-CA" dirty="0"/>
          </a:p>
          <a:p>
            <a:pPr lvl="1"/>
            <a:endParaRPr lang="en-CA" dirty="0"/>
          </a:p>
          <a:p>
            <a:endParaRPr lang="en-CA" dirty="0"/>
          </a:p>
          <a:p>
            <a:endParaRPr lang="en-CA" dirty="0"/>
          </a:p>
          <a:p>
            <a:endParaRPr lang="en-US" dirty="0"/>
          </a:p>
          <a:p>
            <a:pPr marL="0" indent="0">
              <a:buNone/>
            </a:pPr>
            <a:endParaRPr lang="en-US" dirty="0"/>
          </a:p>
        </p:txBody>
      </p:sp>
    </p:spTree>
    <p:extLst>
      <p:ext uri="{BB962C8B-B14F-4D97-AF65-F5344CB8AC3E}">
        <p14:creationId xmlns:p14="http://schemas.microsoft.com/office/powerpoint/2010/main" val="20027299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1A9C48-23E0-7E4D-B076-862776A45963}"/>
              </a:ext>
            </a:extLst>
          </p:cNvPr>
          <p:cNvSpPr>
            <a:spLocks noGrp="1"/>
          </p:cNvSpPr>
          <p:nvPr>
            <p:ph type="title"/>
          </p:nvPr>
        </p:nvSpPr>
        <p:spPr/>
        <p:txBody>
          <a:bodyPr/>
          <a:lstStyle/>
          <a:p>
            <a:r>
              <a:rPr lang="en-US" dirty="0"/>
              <a:t>How to secure a web application?</a:t>
            </a:r>
          </a:p>
        </p:txBody>
      </p:sp>
      <p:sp>
        <p:nvSpPr>
          <p:cNvPr id="6" name="Slide Number Placeholder 5">
            <a:extLst>
              <a:ext uri="{FF2B5EF4-FFF2-40B4-BE49-F238E27FC236}">
                <a16:creationId xmlns:a16="http://schemas.microsoft.com/office/drawing/2014/main" id="{D9220048-E50C-344D-BB06-37245ECD51EA}"/>
              </a:ext>
            </a:extLst>
          </p:cNvPr>
          <p:cNvSpPr>
            <a:spLocks noGrp="1"/>
          </p:cNvSpPr>
          <p:nvPr>
            <p:ph type="sldNum" sz="quarter" idx="12"/>
          </p:nvPr>
        </p:nvSpPr>
        <p:spPr>
          <a:xfrm>
            <a:off x="11218334" y="6427104"/>
            <a:ext cx="973666" cy="274320"/>
          </a:xfrm>
        </p:spPr>
        <p:txBody>
          <a:bodyPr/>
          <a:lstStyle/>
          <a:p>
            <a:fld id="{6C5CE048-8E8E-3649-AD73-6AC656BFA1B7}" type="slidenum">
              <a:rPr lang="en-US" sz="2200" smtClean="0"/>
              <a:t>8</a:t>
            </a:fld>
            <a:endParaRPr lang="en-US" sz="2200" dirty="0"/>
          </a:p>
        </p:txBody>
      </p:sp>
      <p:pic>
        <p:nvPicPr>
          <p:cNvPr id="8" name="Picture 7">
            <a:extLst>
              <a:ext uri="{FF2B5EF4-FFF2-40B4-BE49-F238E27FC236}">
                <a16:creationId xmlns:a16="http://schemas.microsoft.com/office/drawing/2014/main" id="{AC567236-B3D6-374A-81B1-E0EBEAADCEB3}"/>
              </a:ext>
            </a:extLst>
          </p:cNvPr>
          <p:cNvPicPr>
            <a:picLocks noChangeAspect="1"/>
          </p:cNvPicPr>
          <p:nvPr/>
        </p:nvPicPr>
        <p:blipFill>
          <a:blip r:embed="rId3"/>
          <a:stretch>
            <a:fillRect/>
          </a:stretch>
        </p:blipFill>
        <p:spPr>
          <a:xfrm>
            <a:off x="0" y="6487518"/>
            <a:ext cx="874643" cy="370482"/>
          </a:xfrm>
          <a:prstGeom prst="rect">
            <a:avLst/>
          </a:prstGeom>
        </p:spPr>
      </p:pic>
      <p:sp>
        <p:nvSpPr>
          <p:cNvPr id="9" name="Content Placeholder 2">
            <a:extLst>
              <a:ext uri="{FF2B5EF4-FFF2-40B4-BE49-F238E27FC236}">
                <a16:creationId xmlns:a16="http://schemas.microsoft.com/office/drawing/2014/main" id="{1540F058-7E2E-CB48-88AB-0AAFC8FF7309}"/>
              </a:ext>
            </a:extLst>
          </p:cNvPr>
          <p:cNvSpPr txBox="1">
            <a:spLocks/>
          </p:cNvSpPr>
          <p:nvPr/>
        </p:nvSpPr>
        <p:spPr>
          <a:xfrm>
            <a:off x="581192" y="2180496"/>
            <a:ext cx="6594860" cy="3678303"/>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endParaRPr lang="en-US" dirty="0"/>
          </a:p>
        </p:txBody>
      </p:sp>
      <p:sp>
        <p:nvSpPr>
          <p:cNvPr id="4" name="Content Placeholder 3">
            <a:extLst>
              <a:ext uri="{FF2B5EF4-FFF2-40B4-BE49-F238E27FC236}">
                <a16:creationId xmlns:a16="http://schemas.microsoft.com/office/drawing/2014/main" id="{35B653EB-0409-BF4E-A317-335AE31F7107}"/>
              </a:ext>
            </a:extLst>
          </p:cNvPr>
          <p:cNvSpPr>
            <a:spLocks noGrp="1"/>
          </p:cNvSpPr>
          <p:nvPr>
            <p:ph idx="1"/>
          </p:nvPr>
        </p:nvSpPr>
        <p:spPr>
          <a:xfrm>
            <a:off x="581192" y="2180496"/>
            <a:ext cx="11029615" cy="4246608"/>
          </a:xfrm>
        </p:spPr>
        <p:txBody>
          <a:bodyPr anchor="t"/>
          <a:lstStyle/>
          <a:p>
            <a:pPr marL="0" indent="0">
              <a:buNone/>
            </a:pPr>
            <a:r>
              <a:rPr lang="en-CA" dirty="0"/>
              <a:t>Combination of techniques are used:</a:t>
            </a:r>
          </a:p>
          <a:p>
            <a:r>
              <a:rPr lang="en-CA" dirty="0"/>
              <a:t>Secure coding practices </a:t>
            </a:r>
          </a:p>
          <a:p>
            <a:r>
              <a:rPr lang="en-CA" dirty="0"/>
              <a:t> Web application firewalls </a:t>
            </a:r>
          </a:p>
          <a:p>
            <a:r>
              <a:rPr lang="en-CA" dirty="0"/>
              <a:t>Static code analysis </a:t>
            </a:r>
          </a:p>
          <a:p>
            <a:r>
              <a:rPr lang="en-CA" b="1" dirty="0"/>
              <a:t>Web application penetration testing</a:t>
            </a:r>
          </a:p>
          <a:p>
            <a:r>
              <a:rPr lang="en-CA" dirty="0"/>
              <a:t>Etc. </a:t>
            </a:r>
          </a:p>
          <a:p>
            <a:endParaRPr lang="en-CA" dirty="0"/>
          </a:p>
          <a:p>
            <a:pPr marL="324000" lvl="1" indent="0">
              <a:buNone/>
            </a:pPr>
            <a:endParaRPr lang="en-CA" dirty="0"/>
          </a:p>
          <a:p>
            <a:pPr lvl="1"/>
            <a:endParaRPr lang="en-CA" dirty="0"/>
          </a:p>
          <a:p>
            <a:endParaRPr lang="en-CA" dirty="0"/>
          </a:p>
          <a:p>
            <a:endParaRPr lang="en-CA" dirty="0"/>
          </a:p>
          <a:p>
            <a:endParaRPr lang="en-US" dirty="0"/>
          </a:p>
          <a:p>
            <a:pPr marL="0" indent="0">
              <a:buNone/>
            </a:pPr>
            <a:endParaRPr lang="en-US" dirty="0"/>
          </a:p>
        </p:txBody>
      </p:sp>
      <p:sp>
        <p:nvSpPr>
          <p:cNvPr id="3" name="Right Arrow 2">
            <a:extLst>
              <a:ext uri="{FF2B5EF4-FFF2-40B4-BE49-F238E27FC236}">
                <a16:creationId xmlns:a16="http://schemas.microsoft.com/office/drawing/2014/main" id="{C119C1FE-7489-8842-A682-2923D90C5050}"/>
              </a:ext>
            </a:extLst>
          </p:cNvPr>
          <p:cNvSpPr/>
          <p:nvPr/>
        </p:nvSpPr>
        <p:spPr>
          <a:xfrm flipH="1" flipV="1">
            <a:off x="5019470" y="3864004"/>
            <a:ext cx="642025" cy="31128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211215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1A9C48-23E0-7E4D-B076-862776A45963}"/>
              </a:ext>
            </a:extLst>
          </p:cNvPr>
          <p:cNvSpPr>
            <a:spLocks noGrp="1"/>
          </p:cNvSpPr>
          <p:nvPr>
            <p:ph type="title"/>
          </p:nvPr>
        </p:nvSpPr>
        <p:spPr/>
        <p:txBody>
          <a:bodyPr/>
          <a:lstStyle/>
          <a:p>
            <a:r>
              <a:rPr lang="en-US" dirty="0"/>
              <a:t>What is web app pen testing?</a:t>
            </a:r>
          </a:p>
        </p:txBody>
      </p:sp>
      <p:sp>
        <p:nvSpPr>
          <p:cNvPr id="6" name="Slide Number Placeholder 5">
            <a:extLst>
              <a:ext uri="{FF2B5EF4-FFF2-40B4-BE49-F238E27FC236}">
                <a16:creationId xmlns:a16="http://schemas.microsoft.com/office/drawing/2014/main" id="{D9220048-E50C-344D-BB06-37245ECD51EA}"/>
              </a:ext>
            </a:extLst>
          </p:cNvPr>
          <p:cNvSpPr>
            <a:spLocks noGrp="1"/>
          </p:cNvSpPr>
          <p:nvPr>
            <p:ph type="sldNum" sz="quarter" idx="12"/>
          </p:nvPr>
        </p:nvSpPr>
        <p:spPr>
          <a:xfrm>
            <a:off x="11218334" y="6427104"/>
            <a:ext cx="973666" cy="274320"/>
          </a:xfrm>
        </p:spPr>
        <p:txBody>
          <a:bodyPr/>
          <a:lstStyle/>
          <a:p>
            <a:fld id="{6C5CE048-8E8E-3649-AD73-6AC656BFA1B7}" type="slidenum">
              <a:rPr lang="en-US" sz="2200" smtClean="0"/>
              <a:t>9</a:t>
            </a:fld>
            <a:endParaRPr lang="en-US" sz="2200" dirty="0"/>
          </a:p>
        </p:txBody>
      </p:sp>
      <p:pic>
        <p:nvPicPr>
          <p:cNvPr id="8" name="Picture 7">
            <a:extLst>
              <a:ext uri="{FF2B5EF4-FFF2-40B4-BE49-F238E27FC236}">
                <a16:creationId xmlns:a16="http://schemas.microsoft.com/office/drawing/2014/main" id="{AC567236-B3D6-374A-81B1-E0EBEAADCEB3}"/>
              </a:ext>
            </a:extLst>
          </p:cNvPr>
          <p:cNvPicPr>
            <a:picLocks noChangeAspect="1"/>
          </p:cNvPicPr>
          <p:nvPr/>
        </p:nvPicPr>
        <p:blipFill>
          <a:blip r:embed="rId3"/>
          <a:stretch>
            <a:fillRect/>
          </a:stretch>
        </p:blipFill>
        <p:spPr>
          <a:xfrm>
            <a:off x="0" y="6487518"/>
            <a:ext cx="874643" cy="370482"/>
          </a:xfrm>
          <a:prstGeom prst="rect">
            <a:avLst/>
          </a:prstGeom>
        </p:spPr>
      </p:pic>
      <p:sp>
        <p:nvSpPr>
          <p:cNvPr id="9" name="Content Placeholder 2">
            <a:extLst>
              <a:ext uri="{FF2B5EF4-FFF2-40B4-BE49-F238E27FC236}">
                <a16:creationId xmlns:a16="http://schemas.microsoft.com/office/drawing/2014/main" id="{1540F058-7E2E-CB48-88AB-0AAFC8FF7309}"/>
              </a:ext>
            </a:extLst>
          </p:cNvPr>
          <p:cNvSpPr txBox="1">
            <a:spLocks/>
          </p:cNvSpPr>
          <p:nvPr/>
        </p:nvSpPr>
        <p:spPr>
          <a:xfrm>
            <a:off x="581192" y="2180496"/>
            <a:ext cx="6594860" cy="3678303"/>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endParaRPr lang="en-US" dirty="0"/>
          </a:p>
        </p:txBody>
      </p:sp>
      <p:sp>
        <p:nvSpPr>
          <p:cNvPr id="4" name="Content Placeholder 3">
            <a:extLst>
              <a:ext uri="{FF2B5EF4-FFF2-40B4-BE49-F238E27FC236}">
                <a16:creationId xmlns:a16="http://schemas.microsoft.com/office/drawing/2014/main" id="{35B653EB-0409-BF4E-A317-335AE31F7107}"/>
              </a:ext>
            </a:extLst>
          </p:cNvPr>
          <p:cNvSpPr>
            <a:spLocks noGrp="1"/>
          </p:cNvSpPr>
          <p:nvPr>
            <p:ph idx="1"/>
          </p:nvPr>
        </p:nvSpPr>
        <p:spPr>
          <a:xfrm>
            <a:off x="581192" y="2180496"/>
            <a:ext cx="11029615" cy="4246608"/>
          </a:xfrm>
        </p:spPr>
        <p:txBody>
          <a:bodyPr anchor="t">
            <a:normAutofit/>
          </a:bodyPr>
          <a:lstStyle/>
          <a:p>
            <a:r>
              <a:rPr lang="en-CA" dirty="0"/>
              <a:t>Combination of manual and automated tests to identify vulnerabilities, security flaws and/or threats in a web application.</a:t>
            </a:r>
          </a:p>
          <a:p>
            <a:r>
              <a:rPr lang="en-CA" dirty="0"/>
              <a:t>Categorized into three types:</a:t>
            </a:r>
          </a:p>
          <a:p>
            <a:pPr lvl="1"/>
            <a:r>
              <a:rPr lang="en-CA" dirty="0"/>
              <a:t>White box: Tester has complete access and in-depth knowledge of the system. Access to source code is usually given.</a:t>
            </a:r>
          </a:p>
          <a:p>
            <a:pPr lvl="1"/>
            <a:r>
              <a:rPr lang="en-CA" dirty="0"/>
              <a:t>Black box: Tester is given little to no information about the system. Just the URL of the application is usually given.</a:t>
            </a:r>
          </a:p>
          <a:p>
            <a:pPr lvl="1"/>
            <a:r>
              <a:rPr lang="en-CA" dirty="0"/>
              <a:t>Grey box:  Combination of white box and black box penetration testing. Limited information and access is given to the tester.</a:t>
            </a:r>
          </a:p>
          <a:p>
            <a:r>
              <a:rPr lang="en-CA" dirty="0"/>
              <a:t>Several methodologies and guidelines: OWASP, PTES, PCI DSS, etc. </a:t>
            </a:r>
          </a:p>
          <a:p>
            <a:r>
              <a:rPr lang="en-CA" dirty="0"/>
              <a:t>Most important thing to keep in mind: you need permission to perform a security test!</a:t>
            </a:r>
          </a:p>
          <a:p>
            <a:endParaRPr lang="en-CA" dirty="0"/>
          </a:p>
          <a:p>
            <a:pPr marL="324000" lvl="1" indent="0">
              <a:buNone/>
            </a:pPr>
            <a:endParaRPr lang="en-CA" dirty="0"/>
          </a:p>
          <a:p>
            <a:pPr lvl="1"/>
            <a:endParaRPr lang="en-CA" dirty="0"/>
          </a:p>
          <a:p>
            <a:endParaRPr lang="en-CA" dirty="0"/>
          </a:p>
          <a:p>
            <a:endParaRPr lang="en-CA" dirty="0"/>
          </a:p>
          <a:p>
            <a:endParaRPr lang="en-US" dirty="0"/>
          </a:p>
          <a:p>
            <a:pPr marL="0" indent="0">
              <a:buNone/>
            </a:pPr>
            <a:endParaRPr lang="en-US" dirty="0"/>
          </a:p>
        </p:txBody>
      </p:sp>
    </p:spTree>
    <p:extLst>
      <p:ext uri="{BB962C8B-B14F-4D97-AF65-F5344CB8AC3E}">
        <p14:creationId xmlns:p14="http://schemas.microsoft.com/office/powerpoint/2010/main" val="1087789142"/>
      </p:ext>
    </p:extLst>
  </p:cSld>
  <p:clrMapOvr>
    <a:masterClrMapping/>
  </p:clrMapOvr>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{5323A42D-9FDE-FF4B-9B9F-0AECC327969D}tf10001123</Template>
  <TotalTime>15536</TotalTime>
  <Words>2310</Words>
  <Application>Microsoft Macintosh PowerPoint</Application>
  <PresentationFormat>Widescreen</PresentationFormat>
  <Paragraphs>439</Paragraphs>
  <Slides>56</Slides>
  <Notes>39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56</vt:i4>
      </vt:variant>
    </vt:vector>
  </HeadingPairs>
  <TitlesOfParts>
    <vt:vector size="64" baseType="lpstr">
      <vt:lpstr>MS PGothic</vt:lpstr>
      <vt:lpstr>Arial</vt:lpstr>
      <vt:lpstr>Calibri</vt:lpstr>
      <vt:lpstr>Gill Sans MT</vt:lpstr>
      <vt:lpstr>Tw Cen MT</vt:lpstr>
      <vt:lpstr>Wingdings</vt:lpstr>
      <vt:lpstr>Wingdings 2</vt:lpstr>
      <vt:lpstr>Dividend</vt:lpstr>
      <vt:lpstr>Introduction to Web Application Penetration Testing</vt:lpstr>
      <vt:lpstr>Who am I?</vt:lpstr>
      <vt:lpstr>Outline</vt:lpstr>
      <vt:lpstr>The web application hacker’s handbook</vt:lpstr>
      <vt:lpstr>Tools needed for workshop</vt:lpstr>
      <vt:lpstr>INTRODUCTION</vt:lpstr>
      <vt:lpstr>Why the web?</vt:lpstr>
      <vt:lpstr>How to secure a web application?</vt:lpstr>
      <vt:lpstr>What is web app pen testing?</vt:lpstr>
      <vt:lpstr>What is owasp? </vt:lpstr>
      <vt:lpstr>Abstract pen testing Methodology</vt:lpstr>
      <vt:lpstr>Software setup</vt:lpstr>
      <vt:lpstr>software SETUP</vt:lpstr>
      <vt:lpstr>How does a proxy work?</vt:lpstr>
      <vt:lpstr>Software setup</vt:lpstr>
      <vt:lpstr>Mapping and ANALYZING the application</vt:lpstr>
      <vt:lpstr>Mapping the application</vt:lpstr>
      <vt:lpstr>ANALYZING the application</vt:lpstr>
      <vt:lpstr>EXERCISE #1: WACKOPICKO</vt:lpstr>
      <vt:lpstr>EXERCISE #1: WACKOPICKO</vt:lpstr>
      <vt:lpstr>Bypassing Client-Side Controls</vt:lpstr>
      <vt:lpstr>Client-Side vs server-side validation</vt:lpstr>
      <vt:lpstr>Bypassing Client-Side Controls</vt:lpstr>
      <vt:lpstr>Transmitting data via the client</vt:lpstr>
      <vt:lpstr>Transmitting data via the client</vt:lpstr>
      <vt:lpstr>exercise #2: WEBGOAT</vt:lpstr>
      <vt:lpstr>exercise #2: WEBGOAT</vt:lpstr>
      <vt:lpstr>restricting USER DATA</vt:lpstr>
      <vt:lpstr>restricting USER DATA</vt:lpstr>
      <vt:lpstr>exercise #3: WEBGOAT</vt:lpstr>
      <vt:lpstr>exercise #3: WEBGOAT</vt:lpstr>
      <vt:lpstr>restricting USER DATA</vt:lpstr>
      <vt:lpstr>exercise #4: WEBGOAT</vt:lpstr>
      <vt:lpstr>exercise #4: WEBGOAT</vt:lpstr>
      <vt:lpstr>Attacking authentication</vt:lpstr>
      <vt:lpstr>authentication</vt:lpstr>
      <vt:lpstr>Design flaws in authentication mechanisms</vt:lpstr>
      <vt:lpstr>Bad passwords</vt:lpstr>
      <vt:lpstr>exercise #5:  WEBGOAT</vt:lpstr>
      <vt:lpstr>exercise #5: WEBGOAT</vt:lpstr>
      <vt:lpstr>IMPLEMENTATION FLAWS IN AUTHENTICATION</vt:lpstr>
      <vt:lpstr>exercise #6: Webgoat </vt:lpstr>
      <vt:lpstr>exercise #6: Webgoat</vt:lpstr>
      <vt:lpstr>Attacking session management</vt:lpstr>
      <vt:lpstr>Attacking session management</vt:lpstr>
      <vt:lpstr>exercise #7:  WACKOPICKO</vt:lpstr>
      <vt:lpstr>exercise #7:  WACKOPICKO</vt:lpstr>
      <vt:lpstr>Attacking Data stores</vt:lpstr>
      <vt:lpstr>Attacking DATA STORES</vt:lpstr>
      <vt:lpstr>exercise #8:  WEBGOAT</vt:lpstr>
      <vt:lpstr>exercise #8:  WEBGOAT</vt:lpstr>
      <vt:lpstr>conclusion</vt:lpstr>
      <vt:lpstr>What next?</vt:lpstr>
      <vt:lpstr>What next?</vt:lpstr>
      <vt:lpstr>Get in Touch!</vt:lpstr>
      <vt:lpstr>Get in Touch!</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Web application Penetration Testing</dc:title>
  <dc:creator>Microsoft Office User</dc:creator>
  <cp:lastModifiedBy>Microsoft Office User</cp:lastModifiedBy>
  <cp:revision>120</cp:revision>
  <dcterms:created xsi:type="dcterms:W3CDTF">2018-08-11T13:50:50Z</dcterms:created>
  <dcterms:modified xsi:type="dcterms:W3CDTF">2018-08-22T21:22:31Z</dcterms:modified>
</cp:coreProperties>
</file>